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5" r:id="rId2"/>
    <p:sldId id="557" r:id="rId3"/>
    <p:sldId id="562" r:id="rId4"/>
    <p:sldId id="563" r:id="rId5"/>
    <p:sldId id="568" r:id="rId6"/>
    <p:sldId id="565" r:id="rId7"/>
    <p:sldId id="566" r:id="rId8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ADA"/>
    <a:srgbClr val="B1DBFD"/>
    <a:srgbClr val="86C5FA"/>
    <a:srgbClr val="89DEFF"/>
    <a:srgbClr val="34A5AE"/>
    <a:srgbClr val="4294F2"/>
    <a:srgbClr val="F50800"/>
    <a:srgbClr val="4C6600"/>
    <a:srgbClr val="EB21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2" autoAdjust="0"/>
    <p:restoredTop sz="94974" autoAdjust="0"/>
  </p:normalViewPr>
  <p:slideViewPr>
    <p:cSldViewPr>
      <p:cViewPr>
        <p:scale>
          <a:sx n="120" d="100"/>
          <a:sy n="120" d="100"/>
        </p:scale>
        <p:origin x="208" y="-80"/>
      </p:cViewPr>
      <p:guideLst>
        <p:guide orient="horz" pos="1162"/>
        <p:guide pos="2880"/>
        <p:guide orient="horz" pos="1253"/>
        <p:guide orient="horz" pos="935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8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52831608234509E-2"/>
          <c:y val="4.9613037837559102E-3"/>
          <c:w val="0.97567297602606995"/>
          <c:h val="0.854816787849683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05316996963601E-2"/>
                  <c:y val="-4.53176898586636E-2"/>
                </c:manualLayout>
              </c:layout>
              <c:tx>
                <c:rich>
                  <a:bodyPr/>
                  <a:lstStyle/>
                  <a:p>
                    <a:fld id="{61D9CF6C-1F78-F244-9306-DEDE03D773AF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C4-F44A-B8FC-38399B5B9314}"/>
                </c:ext>
              </c:extLst>
            </c:dLbl>
            <c:dLbl>
              <c:idx val="1"/>
              <c:layout>
                <c:manualLayout>
                  <c:x val="-1.7941076542251199E-2"/>
                  <c:y val="4.0899792642761501E-2"/>
                </c:manualLayout>
              </c:layout>
              <c:tx>
                <c:rich>
                  <a:bodyPr/>
                  <a:lstStyle/>
                  <a:p>
                    <a:fld id="{95624808-A1CA-4D4E-8FD3-7B3C31B5872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C4-F44A-B8FC-38399B5B9314}"/>
                </c:ext>
              </c:extLst>
            </c:dLbl>
            <c:dLbl>
              <c:idx val="2"/>
              <c:layout>
                <c:manualLayout>
                  <c:x val="-1.33674760435195E-2"/>
                  <c:y val="4.818035786844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4-F44A-B8FC-38399B5B9314}"/>
                </c:ext>
              </c:extLst>
            </c:dLbl>
            <c:dLbl>
              <c:idx val="3"/>
              <c:layout>
                <c:manualLayout>
                  <c:x val="-2.15701223496205E-2"/>
                  <c:y val="-4.4528194893840502E-2"/>
                </c:manualLayout>
              </c:layout>
              <c:tx>
                <c:rich>
                  <a:bodyPr/>
                  <a:lstStyle/>
                  <a:p>
                    <a:fld id="{09C25D7B-D31E-E74A-BD32-9C4E8AE4006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C4-F44A-B8FC-38399B5B9314}"/>
                </c:ext>
              </c:extLst>
            </c:dLbl>
            <c:dLbl>
              <c:idx val="4"/>
              <c:layout>
                <c:manualLayout>
                  <c:x val="-1.6907996071736701E-2"/>
                  <c:y val="-6.4992167946384599E-2"/>
                </c:manualLayout>
              </c:layout>
              <c:tx>
                <c:rich>
                  <a:bodyPr/>
                  <a:lstStyle/>
                  <a:p>
                    <a:fld id="{6FC5ABD5-0165-9E46-96C2-CC2C21764A5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C4-F44A-B8FC-38399B5B9314}"/>
                </c:ext>
              </c:extLst>
            </c:dLbl>
            <c:dLbl>
              <c:idx val="5"/>
              <c:layout>
                <c:manualLayout>
                  <c:x val="-7.1408658935264296E-3"/>
                  <c:y val="-2.28222747797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4-F44A-B8FC-38399B5B9314}"/>
                </c:ext>
              </c:extLst>
            </c:dLbl>
            <c:dLbl>
              <c:idx val="25"/>
              <c:layout>
                <c:manualLayout>
                  <c:x val="-2.9395559025413467E-3"/>
                  <c:y val="2.4806518918779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A-F945-8CD3-40291C867807}"/>
                </c:ext>
              </c:extLst>
            </c:dLbl>
            <c:dLbl>
              <c:idx val="26"/>
              <c:layout>
                <c:manualLayout>
                  <c:x val="-4.4341562708397697E-3"/>
                  <c:y val="-3.2292975329223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00753690183989E-2"/>
                      <c:h val="8.5775110624467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69-9949-A894-3E87AEE41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1st-3rd 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37</c:v>
                </c:pt>
                <c:pt idx="1">
                  <c:v>37</c:v>
                </c:pt>
                <c:pt idx="2">
                  <c:v>38</c:v>
                </c:pt>
                <c:pt idx="3">
                  <c:v>53</c:v>
                </c:pt>
                <c:pt idx="4">
                  <c:v>51</c:v>
                </c:pt>
                <c:pt idx="5">
                  <c:v>55</c:v>
                </c:pt>
                <c:pt idx="6">
                  <c:v>55</c:v>
                </c:pt>
                <c:pt idx="7">
                  <c:v>54</c:v>
                </c:pt>
                <c:pt idx="8">
                  <c:v>44</c:v>
                </c:pt>
                <c:pt idx="9">
                  <c:v>39</c:v>
                </c:pt>
                <c:pt idx="10">
                  <c:v>40</c:v>
                </c:pt>
                <c:pt idx="11">
                  <c:v>36</c:v>
                </c:pt>
                <c:pt idx="12">
                  <c:v>34</c:v>
                </c:pt>
                <c:pt idx="13">
                  <c:v>36</c:v>
                </c:pt>
                <c:pt idx="14">
                  <c:v>37</c:v>
                </c:pt>
                <c:pt idx="15">
                  <c:v>35</c:v>
                </c:pt>
                <c:pt idx="16">
                  <c:v>36</c:v>
                </c:pt>
                <c:pt idx="17">
                  <c:v>40</c:v>
                </c:pt>
                <c:pt idx="18">
                  <c:v>39</c:v>
                </c:pt>
                <c:pt idx="19">
                  <c:v>36</c:v>
                </c:pt>
                <c:pt idx="20">
                  <c:v>29</c:v>
                </c:pt>
                <c:pt idx="21">
                  <c:v>24</c:v>
                </c:pt>
                <c:pt idx="22">
                  <c:v>24</c:v>
                </c:pt>
                <c:pt idx="23">
                  <c:v>31</c:v>
                </c:pt>
                <c:pt idx="24">
                  <c:v>27</c:v>
                </c:pt>
                <c:pt idx="25">
                  <c:v>26</c:v>
                </c:pt>
                <c:pt idx="26">
                  <c:v>25</c:v>
                </c:pt>
                <c:pt idx="27">
                  <c:v>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9C4-F44A-B8FC-38399B5B9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C4-F44A-B8FC-38399B5B9314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C4-F44A-B8FC-38399B5B9314}"/>
                </c:ext>
              </c:extLst>
            </c:dLbl>
            <c:dLbl>
              <c:idx val="2"/>
              <c:layout>
                <c:manualLayout>
                  <c:x val="-8.1232691131461095E-3"/>
                  <c:y val="-3.8037124632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C4-F44A-B8FC-38399B5B9314}"/>
                </c:ext>
              </c:extLst>
            </c:dLbl>
            <c:dLbl>
              <c:idx val="3"/>
              <c:layout>
                <c:manualLayout>
                  <c:x val="-2.08632798061523E-2"/>
                  <c:y val="4.818035786844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C4-F44A-B8FC-38399B5B9314}"/>
                </c:ext>
              </c:extLst>
            </c:dLbl>
            <c:dLbl>
              <c:idx val="4"/>
              <c:layout>
                <c:manualLayout>
                  <c:x val="-1.62011065755681E-2"/>
                  <c:y val="4.310874125071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C4-F44A-B8FC-38399B5B9314}"/>
                </c:ext>
              </c:extLst>
            </c:dLbl>
            <c:dLbl>
              <c:idx val="5"/>
              <c:layout>
                <c:manualLayout>
                  <c:x val="-4.2845195361159603E-3"/>
                  <c:y val="2.2822274779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C4-F44A-B8FC-38399B5B9314}"/>
                </c:ext>
              </c:extLst>
            </c:dLbl>
            <c:dLbl>
              <c:idx val="25"/>
              <c:layout>
                <c:manualLayout>
                  <c:x val="-4.4093338538122896E-3"/>
                  <c:y val="-1.736456324314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A-F945-8CD3-40291C867807}"/>
                </c:ext>
              </c:extLst>
            </c:dLbl>
            <c:dLbl>
              <c:idx val="26"/>
              <c:layout>
                <c:manualLayout>
                  <c:x val="0"/>
                  <c:y val="-2.235667522792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9-9949-A894-3E87AEE41112}"/>
                </c:ext>
              </c:extLst>
            </c:dLbl>
            <c:dLbl>
              <c:idx val="27"/>
              <c:layout>
                <c:manualLayout>
                  <c:x val="0"/>
                  <c:y val="-1.242037512662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8A-1049-A90E-8D9DE729D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1st-3rd 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63</c:v>
                </c:pt>
                <c:pt idx="1">
                  <c:v>63</c:v>
                </c:pt>
                <c:pt idx="2">
                  <c:v>62</c:v>
                </c:pt>
                <c:pt idx="3">
                  <c:v>47</c:v>
                </c:pt>
                <c:pt idx="4">
                  <c:v>49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56</c:v>
                </c:pt>
                <c:pt idx="9">
                  <c:v>61</c:v>
                </c:pt>
                <c:pt idx="10">
                  <c:v>60</c:v>
                </c:pt>
                <c:pt idx="11">
                  <c:v>64</c:v>
                </c:pt>
                <c:pt idx="12">
                  <c:v>66</c:v>
                </c:pt>
                <c:pt idx="13">
                  <c:v>64</c:v>
                </c:pt>
                <c:pt idx="14">
                  <c:v>63</c:v>
                </c:pt>
                <c:pt idx="15">
                  <c:v>65</c:v>
                </c:pt>
                <c:pt idx="16">
                  <c:v>64</c:v>
                </c:pt>
                <c:pt idx="17">
                  <c:v>60</c:v>
                </c:pt>
                <c:pt idx="18">
                  <c:v>61</c:v>
                </c:pt>
                <c:pt idx="19">
                  <c:v>64</c:v>
                </c:pt>
                <c:pt idx="20">
                  <c:v>71</c:v>
                </c:pt>
                <c:pt idx="21">
                  <c:v>76</c:v>
                </c:pt>
                <c:pt idx="22">
                  <c:v>76</c:v>
                </c:pt>
                <c:pt idx="23">
                  <c:v>69</c:v>
                </c:pt>
                <c:pt idx="24">
                  <c:v>73</c:v>
                </c:pt>
                <c:pt idx="25">
                  <c:v>74</c:v>
                </c:pt>
                <c:pt idx="26">
                  <c:v>75</c:v>
                </c:pt>
                <c:pt idx="27">
                  <c:v>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9C4-F44A-B8FC-38399B5B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728192"/>
        <c:axId val="140188448"/>
      </c:lineChart>
      <c:catAx>
        <c:axId val="2747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140188448"/>
        <c:crosses val="autoZero"/>
        <c:auto val="1"/>
        <c:lblAlgn val="ctr"/>
        <c:lblOffset val="100"/>
        <c:noMultiLvlLbl val="1"/>
      </c:catAx>
      <c:valAx>
        <c:axId val="140188448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47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97473727502167E-2"/>
          <c:y val="0.29581334491876526"/>
          <c:w val="0.97567297884144899"/>
          <c:h val="0.523706251238463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272141996838299E-17"/>
                  <c:y val="1.7148599705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1-AF46-BF65-10C15C45B56F}"/>
                </c:ext>
              </c:extLst>
            </c:dLbl>
            <c:dLbl>
              <c:idx val="1"/>
              <c:layout>
                <c:manualLayout>
                  <c:x val="-2.0240726106319398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1-AF46-BF65-10C15C45B56F}"/>
                </c:ext>
              </c:extLst>
            </c:dLbl>
            <c:dLbl>
              <c:idx val="2"/>
              <c:layout>
                <c:manualLayout>
                  <c:x val="-1.55697893125534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1-AF46-BF65-10C15C45B56F}"/>
                </c:ext>
              </c:extLst>
            </c:dLbl>
            <c:dLbl>
              <c:idx val="3"/>
              <c:layout>
                <c:manualLayout>
                  <c:x val="-1.8683747175064099E-2"/>
                  <c:y val="2.5722899558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1-AF46-BF65-10C15C45B56F}"/>
                </c:ext>
              </c:extLst>
            </c:dLbl>
            <c:dLbl>
              <c:idx val="4"/>
              <c:layout>
                <c:manualLayout>
                  <c:x val="-2.0240726106319499E-2"/>
                  <c:y val="2.7866474521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67841348015197E-2"/>
                      <c:h val="4.7844593178165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81-AF46-BF65-10C15C45B56F}"/>
                </c:ext>
              </c:extLst>
            </c:dLbl>
            <c:dLbl>
              <c:idx val="12"/>
              <c:layout>
                <c:manualLayout>
                  <c:x val="-2.64567594011191E-2"/>
                  <c:y val="-3.215362444769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81-AF46-BF65-10C15C45B56F}"/>
                </c:ext>
              </c:extLst>
            </c:dLbl>
            <c:dLbl>
              <c:idx val="23"/>
              <c:layout>
                <c:manualLayout>
                  <c:x val="1.4698199667288311E-3"/>
                  <c:y val="-2.572289955815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C4-5D45-AB83-427AE4608B28}"/>
                </c:ext>
              </c:extLst>
            </c:dLbl>
            <c:dLbl>
              <c:idx val="24"/>
              <c:layout>
                <c:manualLayout>
                  <c:x val="-4.3572645893456457E-3"/>
                  <c:y val="-1.071787481589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4-5D45-AB83-427AE4608B28}"/>
                </c:ext>
              </c:extLst>
            </c:dLbl>
            <c:dLbl>
              <c:idx val="25"/>
              <c:layout>
                <c:manualLayout>
                  <c:x val="-1.597663682760031E-2"/>
                  <c:y val="-1.929217466861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61-F440-B4A7-02B00762F032}"/>
                </c:ext>
              </c:extLst>
            </c:dLbl>
            <c:dLbl>
              <c:idx val="26"/>
              <c:layout>
                <c:manualLayout>
                  <c:x val="-1.1448212741699545E-2"/>
                  <c:y val="2.1435834024509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89025663030428E-2"/>
                      <c:h val="3.11461442149975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FA-EC4C-AE54-AB121A56EEEC}"/>
                </c:ext>
              </c:extLst>
            </c:dLbl>
            <c:dLbl>
              <c:idx val="27"/>
              <c:layout>
                <c:manualLayout>
                  <c:x val="-1.500540280430248E-2"/>
                  <c:y val="1.3091904985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6-F047-8E38-F8AA19C8A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 - 8th 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36</c:v>
                </c:pt>
                <c:pt idx="1">
                  <c:v>35</c:v>
                </c:pt>
                <c:pt idx="2">
                  <c:v>35</c:v>
                </c:pt>
                <c:pt idx="3">
                  <c:v>47</c:v>
                </c:pt>
                <c:pt idx="4">
                  <c:v>45</c:v>
                </c:pt>
                <c:pt idx="5">
                  <c:v>41</c:v>
                </c:pt>
                <c:pt idx="6">
                  <c:v>44</c:v>
                </c:pt>
                <c:pt idx="7">
                  <c:v>44</c:v>
                </c:pt>
                <c:pt idx="8">
                  <c:v>34</c:v>
                </c:pt>
                <c:pt idx="9">
                  <c:v>35</c:v>
                </c:pt>
                <c:pt idx="10">
                  <c:v>32</c:v>
                </c:pt>
                <c:pt idx="11">
                  <c:v>31</c:v>
                </c:pt>
                <c:pt idx="12">
                  <c:v>26</c:v>
                </c:pt>
                <c:pt idx="13">
                  <c:v>32</c:v>
                </c:pt>
                <c:pt idx="14">
                  <c:v>31</c:v>
                </c:pt>
                <c:pt idx="15">
                  <c:v>29</c:v>
                </c:pt>
                <c:pt idx="16">
                  <c:v>31</c:v>
                </c:pt>
                <c:pt idx="17">
                  <c:v>37</c:v>
                </c:pt>
                <c:pt idx="18">
                  <c:v>34</c:v>
                </c:pt>
                <c:pt idx="19">
                  <c:v>32</c:v>
                </c:pt>
                <c:pt idx="20">
                  <c:v>26</c:v>
                </c:pt>
                <c:pt idx="21">
                  <c:v>22</c:v>
                </c:pt>
                <c:pt idx="22">
                  <c:v>22</c:v>
                </c:pt>
                <c:pt idx="23">
                  <c:v>29</c:v>
                </c:pt>
                <c:pt idx="24">
                  <c:v>25</c:v>
                </c:pt>
                <c:pt idx="25">
                  <c:v>21</c:v>
                </c:pt>
                <c:pt idx="26">
                  <c:v>18</c:v>
                </c:pt>
                <c:pt idx="27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381-AF46-BF65-10C15C45B5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569789312553301E-3"/>
                  <c:y val="1.286144977907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81-AF46-BF65-10C15C45B56F}"/>
                </c:ext>
              </c:extLst>
            </c:dLbl>
            <c:dLbl>
              <c:idx val="1"/>
              <c:layout>
                <c:manualLayout>
                  <c:x val="-2.49116629000854E-2"/>
                  <c:y val="3.644077437405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81-AF46-BF65-10C15C45B56F}"/>
                </c:ext>
              </c:extLst>
            </c:dLbl>
            <c:dLbl>
              <c:idx val="2"/>
              <c:layout>
                <c:manualLayout>
                  <c:x val="-1.8683747175063999E-2"/>
                  <c:y val="3.42971994108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81-AF46-BF65-10C15C45B56F}"/>
                </c:ext>
              </c:extLst>
            </c:dLbl>
            <c:dLbl>
              <c:idx val="3"/>
              <c:layout>
                <c:manualLayout>
                  <c:x val="-2.8025620762596098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81-AF46-BF65-10C15C45B56F}"/>
                </c:ext>
              </c:extLst>
            </c:dLbl>
            <c:dLbl>
              <c:idx val="4"/>
              <c:layout>
                <c:manualLayout>
                  <c:x val="-2.335468396883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81-AF46-BF65-10C15C45B56F}"/>
                </c:ext>
              </c:extLst>
            </c:dLbl>
            <c:dLbl>
              <c:idx val="12"/>
              <c:layout>
                <c:manualLayout>
                  <c:x val="-2.20472995009326E-2"/>
                  <c:y val="4.71586491899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381-AF46-BF65-10C15C45B56F}"/>
                </c:ext>
              </c:extLst>
            </c:dLbl>
            <c:dLbl>
              <c:idx val="24"/>
              <c:layout>
                <c:manualLayout>
                  <c:x val="-4.3572645893456457E-3"/>
                  <c:y val="1.500502474225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1-F440-B4A7-02B00762F032}"/>
                </c:ext>
              </c:extLst>
            </c:dLbl>
            <c:dLbl>
              <c:idx val="25"/>
              <c:layout>
                <c:manualLayout>
                  <c:x val="-1.597663682760031E-2"/>
                  <c:y val="1.7148684098150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062262451884246E-2"/>
                      <c:h val="3.9720444067715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61-F440-B4A7-02B00762F032}"/>
                </c:ext>
              </c:extLst>
            </c:dLbl>
            <c:dLbl>
              <c:idx val="26"/>
              <c:layout>
                <c:manualLayout>
                  <c:x val="-1.5976636827600522E-2"/>
                  <c:y val="-2.3579324594974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994675445544601E-2"/>
                      <c:h val="4.82947439204331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9FA-EC4C-AE54-AB121A56EEEC}"/>
                </c:ext>
              </c:extLst>
            </c:dLbl>
            <c:dLbl>
              <c:idx val="27"/>
              <c:layout>
                <c:manualLayout>
                  <c:x val="-1.636953033196634E-2"/>
                  <c:y val="-3.841159371157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86-F047-8E38-F8AA19C8A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 - 8th 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25</c:v>
                </c:pt>
                <c:pt idx="1">
                  <c:v>29</c:v>
                </c:pt>
                <c:pt idx="2">
                  <c:v>30</c:v>
                </c:pt>
                <c:pt idx="3">
                  <c:v>23</c:v>
                </c:pt>
                <c:pt idx="4">
                  <c:v>21</c:v>
                </c:pt>
                <c:pt idx="5">
                  <c:v>24</c:v>
                </c:pt>
                <c:pt idx="6">
                  <c:v>22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23</c:v>
                </c:pt>
                <c:pt idx="11">
                  <c:v>21</c:v>
                </c:pt>
                <c:pt idx="12">
                  <c:v>27</c:v>
                </c:pt>
                <c:pt idx="13">
                  <c:v>22</c:v>
                </c:pt>
                <c:pt idx="14">
                  <c:v>19</c:v>
                </c:pt>
                <c:pt idx="15">
                  <c:v>21</c:v>
                </c:pt>
                <c:pt idx="16">
                  <c:v>20</c:v>
                </c:pt>
                <c:pt idx="17">
                  <c:v>18</c:v>
                </c:pt>
                <c:pt idx="18">
                  <c:v>20</c:v>
                </c:pt>
                <c:pt idx="19">
                  <c:v>19</c:v>
                </c:pt>
                <c:pt idx="20">
                  <c:v>19</c:v>
                </c:pt>
                <c:pt idx="21">
                  <c:v>17</c:v>
                </c:pt>
                <c:pt idx="22">
                  <c:v>19</c:v>
                </c:pt>
                <c:pt idx="23">
                  <c:v>18</c:v>
                </c:pt>
                <c:pt idx="24">
                  <c:v>20</c:v>
                </c:pt>
                <c:pt idx="25">
                  <c:v>20</c:v>
                </c:pt>
                <c:pt idx="26">
                  <c:v>21</c:v>
                </c:pt>
                <c:pt idx="27">
                  <c:v>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381-AF46-BF65-10C15C45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433072"/>
        <c:axId val="2704353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81-AF46-BF65-10C15C45B56F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81-AF46-BF65-10C15C45B56F}"/>
                </c:ext>
              </c:extLst>
            </c:dLbl>
            <c:dLbl>
              <c:idx val="2"/>
              <c:layout>
                <c:manualLayout>
                  <c:x val="-2.0579093181143301E-2"/>
                  <c:y val="-4.0180721935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81-AF46-BF65-10C15C45B56F}"/>
                </c:ext>
              </c:extLst>
            </c:dLbl>
            <c:dLbl>
              <c:idx val="3"/>
              <c:layout>
                <c:manualLayout>
                  <c:x val="-2.0863272485288999E-2"/>
                  <c:y val="-3.113196623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81-AF46-BF65-10C15C45B56F}"/>
                </c:ext>
              </c:extLst>
            </c:dLbl>
            <c:dLbl>
              <c:idx val="4"/>
              <c:layout>
                <c:manualLayout>
                  <c:x val="-2.0872099452458302E-2"/>
                  <c:y val="-2.977273716969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81-AF46-BF65-10C15C45B56F}"/>
                </c:ext>
              </c:extLst>
            </c:dLbl>
            <c:dLbl>
              <c:idx val="5"/>
              <c:layout>
                <c:manualLayout>
                  <c:x val="-4.2845117865756999E-3"/>
                  <c:y val="1.38657230885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81-AF46-BF65-10C15C45B56F}"/>
                </c:ext>
              </c:extLst>
            </c:dLbl>
            <c:dLbl>
              <c:idx val="21"/>
              <c:layout>
                <c:manualLayout>
                  <c:x val="0"/>
                  <c:y val="3.858434933723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4-5D45-AB83-427AE4608B28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6C4-5D45-AB83-427AE4608B28}"/>
                </c:ext>
              </c:extLst>
            </c:dLbl>
            <c:dLbl>
              <c:idx val="23"/>
              <c:layout>
                <c:manualLayout>
                  <c:x val="-1.0778555241221512E-16"/>
                  <c:y val="8.5742998527178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4-5D45-AB83-427AE4608B28}"/>
                </c:ext>
              </c:extLst>
            </c:dLbl>
            <c:dLbl>
              <c:idx val="24"/>
              <c:layout>
                <c:manualLayout>
                  <c:x val="-1.8881479887164109E-2"/>
                  <c:y val="-3.4297199410871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4-5D45-AB83-427AE4608B28}"/>
                </c:ext>
              </c:extLst>
            </c:dLbl>
            <c:dLbl>
              <c:idx val="25"/>
              <c:layout>
                <c:manualLayout>
                  <c:x val="-5.5982168577296942E-3"/>
                  <c:y val="-3.858434933723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61-F440-B4A7-02B00762F032}"/>
                </c:ext>
              </c:extLst>
            </c:dLbl>
            <c:dLbl>
              <c:idx val="27"/>
              <c:layout>
                <c:manualLayout>
                  <c:x val="-2.7282550553277236E-2"/>
                  <c:y val="-3.337567708112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6-F047-8E38-F8AA19C8A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 - 8th 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29</c:v>
                </c:pt>
                <c:pt idx="4">
                  <c:v>34</c:v>
                </c:pt>
                <c:pt idx="5">
                  <c:v>35</c:v>
                </c:pt>
                <c:pt idx="6">
                  <c:v>34</c:v>
                </c:pt>
                <c:pt idx="7">
                  <c:v>33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48</c:v>
                </c:pt>
                <c:pt idx="12">
                  <c:v>47</c:v>
                </c:pt>
                <c:pt idx="13">
                  <c:v>46</c:v>
                </c:pt>
                <c:pt idx="14">
                  <c:v>50</c:v>
                </c:pt>
                <c:pt idx="15">
                  <c:v>50</c:v>
                </c:pt>
                <c:pt idx="16">
                  <c:v>49</c:v>
                </c:pt>
                <c:pt idx="17">
                  <c:v>46</c:v>
                </c:pt>
                <c:pt idx="18">
                  <c:v>45</c:v>
                </c:pt>
                <c:pt idx="19">
                  <c:v>49</c:v>
                </c:pt>
                <c:pt idx="20">
                  <c:v>56</c:v>
                </c:pt>
                <c:pt idx="21">
                  <c:v>60</c:v>
                </c:pt>
                <c:pt idx="22">
                  <c:v>59</c:v>
                </c:pt>
                <c:pt idx="23">
                  <c:v>53</c:v>
                </c:pt>
                <c:pt idx="24">
                  <c:v>55</c:v>
                </c:pt>
                <c:pt idx="25">
                  <c:v>59</c:v>
                </c:pt>
                <c:pt idx="26">
                  <c:v>61</c:v>
                </c:pt>
                <c:pt idx="27">
                  <c:v>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D381-AF46-BF65-10C15C45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744768"/>
        <c:axId val="1634403792"/>
      </c:lineChart>
      <c:catAx>
        <c:axId val="2704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0435392"/>
        <c:crosses val="autoZero"/>
        <c:auto val="1"/>
        <c:lblAlgn val="ctr"/>
        <c:lblOffset val="100"/>
        <c:noMultiLvlLbl val="1"/>
      </c:catAx>
      <c:valAx>
        <c:axId val="270435392"/>
        <c:scaling>
          <c:orientation val="minMax"/>
          <c:max val="60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270433072"/>
        <c:crosses val="autoZero"/>
        <c:crossBetween val="between"/>
      </c:valAx>
      <c:valAx>
        <c:axId val="1634403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662744768"/>
        <c:crosses val="max"/>
        <c:crossBetween val="between"/>
      </c:valAx>
      <c:catAx>
        <c:axId val="166274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4403792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12672"/>
        <c:axId val="275115424"/>
      </c:lineChart>
      <c:catAx>
        <c:axId val="2751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15424"/>
        <c:crosses val="autoZero"/>
        <c:auto val="1"/>
        <c:lblAlgn val="ctr"/>
        <c:lblOffset val="100"/>
        <c:noMultiLvlLbl val="1"/>
      </c:catAx>
      <c:valAx>
        <c:axId val="275115424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51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36141507322364E-2"/>
          <c:y val="0"/>
          <c:w val="0.96170019515042704"/>
          <c:h val="0.84470873001484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407407407407399E-2"/>
                  <c:y val="-3.2358431860609799E-2"/>
                </c:manualLayout>
              </c:layout>
              <c:tx>
                <c:rich>
                  <a:bodyPr/>
                  <a:lstStyle/>
                  <a:p>
                    <a:fld id="{EB21EE32-5122-4144-8D28-59300789701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DF-0943-B61C-501463418474}"/>
                </c:ext>
              </c:extLst>
            </c:dLbl>
            <c:dLbl>
              <c:idx val="1"/>
              <c:layout>
                <c:manualLayout>
                  <c:x val="-1.9290001944201399E-2"/>
                  <c:y val="-3.733665214685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E4CD0FD6-94BC-1140-8C98-9AD2C0A6C53E}" type="VALUE">
                      <a:rPr lang="en-US" sz="14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88271604938302E-2"/>
                      <c:h val="5.1673926571250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DF-0943-B61C-501463418474}"/>
                </c:ext>
              </c:extLst>
            </c:dLbl>
            <c:dLbl>
              <c:idx val="2"/>
              <c:layout>
                <c:manualLayout>
                  <c:x val="-1.8518518518518601E-2"/>
                  <c:y val="-4.9782202862476699E-2"/>
                </c:manualLayout>
              </c:layout>
              <c:tx>
                <c:rich>
                  <a:bodyPr/>
                  <a:lstStyle/>
                  <a:p>
                    <a:fld id="{88D70FE3-8E46-8C4C-B23E-E66DE79E4F86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-3.235843186060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DF-0943-B61C-501463418474}"/>
                </c:ext>
              </c:extLst>
            </c:dLbl>
            <c:dLbl>
              <c:idx val="4"/>
              <c:layout>
                <c:manualLayout>
                  <c:x val="-3.3950617283950602E-2"/>
                  <c:y val="-4.729309271935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DF-0943-B61C-501463418474}"/>
                </c:ext>
              </c:extLst>
            </c:dLbl>
            <c:dLbl>
              <c:idx val="5"/>
              <c:layout>
                <c:manualLayout>
                  <c:x val="4.6296296296295201E-3"/>
                  <c:y val="-4.978220286247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-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DF-0943-B61C-501463418474}"/>
                </c:ext>
              </c:extLst>
            </c:dLbl>
            <c:dLbl>
              <c:idx val="10"/>
              <c:layout>
                <c:manualLayout>
                  <c:x val="0"/>
                  <c:y val="-1.9912881144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DF-0943-B61C-501463418474}"/>
                </c:ext>
              </c:extLst>
            </c:dLbl>
            <c:dLbl>
              <c:idx val="14"/>
              <c:layout>
                <c:manualLayout>
                  <c:x val="-1.17585597338306E-2"/>
                  <c:y val="-2.489110143123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-4.9782202862476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DC41-AC47-C9B26163BFDA}"/>
                </c:ext>
              </c:extLst>
            </c:dLbl>
            <c:dLbl>
              <c:idx val="24"/>
              <c:layout>
                <c:manualLayout>
                  <c:x val="-2.9396399334576623E-3"/>
                  <c:y val="2.738021157436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6-7841-870F-104DC5913C6F}"/>
                </c:ext>
              </c:extLst>
            </c:dLbl>
            <c:dLbl>
              <c:idx val="25"/>
              <c:layout>
                <c:manualLayout>
                  <c:x val="0"/>
                  <c:y val="1.991288114499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CE-D943-881B-DBDFFB0D795E}"/>
                </c:ext>
              </c:extLst>
            </c:dLbl>
            <c:dLbl>
              <c:idx val="26"/>
              <c:layout>
                <c:manualLayout>
                  <c:x val="-4.4094599001864932E-3"/>
                  <c:y val="-1.742377100186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C-A149-B49A-61362A9D7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 - 4th 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43</c:v>
                </c:pt>
                <c:pt idx="1">
                  <c:v>42</c:v>
                </c:pt>
                <c:pt idx="2">
                  <c:v>44</c:v>
                </c:pt>
                <c:pt idx="3">
                  <c:v>50</c:v>
                </c:pt>
                <c:pt idx="4">
                  <c:v>46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43</c:v>
                </c:pt>
                <c:pt idx="12">
                  <c:v>37</c:v>
                </c:pt>
                <c:pt idx="13">
                  <c:v>46</c:v>
                </c:pt>
                <c:pt idx="14">
                  <c:v>43</c:v>
                </c:pt>
                <c:pt idx="15">
                  <c:v>41</c:v>
                </c:pt>
                <c:pt idx="16">
                  <c:v>42</c:v>
                </c:pt>
                <c:pt idx="17">
                  <c:v>45</c:v>
                </c:pt>
                <c:pt idx="18">
                  <c:v>46</c:v>
                </c:pt>
                <c:pt idx="19">
                  <c:v>41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42</c:v>
                </c:pt>
                <c:pt idx="24">
                  <c:v>39</c:v>
                </c:pt>
                <c:pt idx="25">
                  <c:v>34</c:v>
                </c:pt>
                <c:pt idx="26">
                  <c:v>35</c:v>
                </c:pt>
                <c:pt idx="27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4DF-0943-B61C-501463418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20987654321E-2"/>
                  <c:y val="2.4891101431238301E-2"/>
                </c:manualLayout>
              </c:layout>
              <c:tx>
                <c:rich>
                  <a:bodyPr/>
                  <a:lstStyle/>
                  <a:p>
                    <a:fld id="{8AD67CEE-92C5-114C-8AFE-B911FFF1AC84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4DF-0943-B61C-501463418474}"/>
                </c:ext>
              </c:extLst>
            </c:dLbl>
            <c:dLbl>
              <c:idx val="1"/>
              <c:layout>
                <c:manualLayout>
                  <c:x val="-4.0123456790123399E-2"/>
                  <c:y val="1.99128811449906E-2"/>
                </c:manualLayout>
              </c:layout>
              <c:tx>
                <c:rich>
                  <a:bodyPr/>
                  <a:lstStyle/>
                  <a:p>
                    <a:fld id="{9C0CD04D-A2AD-BF46-AA3B-38C2A9211595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4DF-0943-B61C-501463418474}"/>
                </c:ext>
              </c:extLst>
            </c:dLbl>
            <c:dLbl>
              <c:idx val="2"/>
              <c:layout>
                <c:manualLayout>
                  <c:x val="-1.38888888888889E-2"/>
                  <c:y val="1.4934660858742999E-2"/>
                </c:manualLayout>
              </c:layout>
              <c:tx>
                <c:rich>
                  <a:bodyPr/>
                  <a:lstStyle/>
                  <a:p>
                    <a:fld id="{0F5CCD4A-CE1C-6C4C-8B7B-9EF0C098E072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240199128811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DF-0943-B61C-501463418474}"/>
                </c:ext>
              </c:extLst>
            </c:dLbl>
            <c:dLbl>
              <c:idx val="4"/>
              <c:layout>
                <c:manualLayout>
                  <c:x val="-2.7777777777777801E-2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DF-0943-B61C-501463418474}"/>
                </c:ext>
              </c:extLst>
            </c:dLbl>
            <c:dLbl>
              <c:idx val="5"/>
              <c:layout>
                <c:manualLayout>
                  <c:x val="8.4877150772817798E-3"/>
                  <c:y val="9.9564405724952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1851851851799E-2"/>
                      <c:h val="5.16739265712507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7.467330429371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DF-0943-B61C-501463418474}"/>
                </c:ext>
              </c:extLst>
            </c:dLbl>
            <c:dLbl>
              <c:idx val="14"/>
              <c:layout>
                <c:manualLayout>
                  <c:x val="-1.3228379700559499E-2"/>
                  <c:y val="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DF-0943-B61C-501463418474}"/>
                </c:ext>
              </c:extLst>
            </c:dLbl>
            <c:dLbl>
              <c:idx val="15"/>
              <c:layout>
                <c:manualLayout>
                  <c:x val="-1.46981996672894E-3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3.484754200373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DC41-AC47-C9B26163BFDA}"/>
                </c:ext>
              </c:extLst>
            </c:dLbl>
            <c:dLbl>
              <c:idx val="24"/>
              <c:layout>
                <c:manualLayout>
                  <c:x val="-2.1557110482443025E-16"/>
                  <c:y val="-2.738021157436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6-7841-870F-104DC5913C6F}"/>
                </c:ext>
              </c:extLst>
            </c:dLbl>
            <c:dLbl>
              <c:idx val="25"/>
              <c:layout>
                <c:manualLayout>
                  <c:x val="0"/>
                  <c:y val="-2.986932171748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E-D943-881B-DBDFFB0D795E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DC-A149-B49A-61362A9D7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 - 4th 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29</c:v>
                </c:pt>
                <c:pt idx="4">
                  <c:v>34</c:v>
                </c:pt>
                <c:pt idx="5">
                  <c:v>37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37</c:v>
                </c:pt>
                <c:pt idx="10">
                  <c:v>39</c:v>
                </c:pt>
                <c:pt idx="11">
                  <c:v>35</c:v>
                </c:pt>
                <c:pt idx="12">
                  <c:v>40</c:v>
                </c:pt>
                <c:pt idx="13">
                  <c:v>37</c:v>
                </c:pt>
                <c:pt idx="14">
                  <c:v>42</c:v>
                </c:pt>
                <c:pt idx="15">
                  <c:v>40</c:v>
                </c:pt>
                <c:pt idx="16">
                  <c:v>42</c:v>
                </c:pt>
                <c:pt idx="17">
                  <c:v>37</c:v>
                </c:pt>
                <c:pt idx="18">
                  <c:v>36</c:v>
                </c:pt>
                <c:pt idx="19">
                  <c:v>39</c:v>
                </c:pt>
                <c:pt idx="20">
                  <c:v>44</c:v>
                </c:pt>
                <c:pt idx="21">
                  <c:v>44</c:v>
                </c:pt>
                <c:pt idx="22">
                  <c:v>43</c:v>
                </c:pt>
                <c:pt idx="23">
                  <c:v>40</c:v>
                </c:pt>
                <c:pt idx="24">
                  <c:v>41</c:v>
                </c:pt>
                <c:pt idx="25">
                  <c:v>44</c:v>
                </c:pt>
                <c:pt idx="26">
                  <c:v>42</c:v>
                </c:pt>
                <c:pt idx="27">
                  <c:v>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94DF-0943-B61C-501463418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185185185185E-2"/>
                  <c:y val="2.9869321717485998E-2"/>
                </c:manualLayout>
              </c:layout>
              <c:tx>
                <c:rich>
                  <a:bodyPr/>
                  <a:lstStyle/>
                  <a:p>
                    <a:fld id="{C2BFDB1D-423C-B944-ACC4-26979E6FE5B9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4DF-0943-B61C-501463418474}"/>
                </c:ext>
              </c:extLst>
            </c:dLbl>
            <c:dLbl>
              <c:idx val="1"/>
              <c:layout>
                <c:manualLayout>
                  <c:x val="-1.6975308641975301E-2"/>
                  <c:y val="2.48911014312382E-2"/>
                </c:manualLayout>
              </c:layout>
              <c:tx>
                <c:rich>
                  <a:bodyPr/>
                  <a:lstStyle/>
                  <a:p>
                    <a:fld id="{B93724F9-8B6E-C741-85F0-0C04929AADD1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4DF-0943-B61C-501463418474}"/>
                </c:ext>
              </c:extLst>
            </c:dLbl>
            <c:dLbl>
              <c:idx val="2"/>
              <c:layout>
                <c:manualLayout>
                  <c:x val="-2.7777777777777801E-2"/>
                  <c:y val="2.9869321717485901E-2"/>
                </c:manualLayout>
              </c:layout>
              <c:tx>
                <c:rich>
                  <a:bodyPr/>
                  <a:lstStyle/>
                  <a:p>
                    <a:fld id="{1477C51E-EDA2-6D4E-B340-E37449B87C0B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986932171748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DF-0943-B61C-501463418474}"/>
                </c:ext>
              </c:extLst>
            </c:dLbl>
            <c:dLbl>
              <c:idx val="4"/>
              <c:layout>
                <c:manualLayout>
                  <c:x val="-2.9320987654321E-2"/>
                  <c:y val="3.484754200373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4DF-0943-B61C-501463418474}"/>
                </c:ext>
              </c:extLst>
            </c:dLbl>
            <c:dLbl>
              <c:idx val="24"/>
              <c:layout>
                <c:manualLayout>
                  <c:x val="-1.0288739767101925E-2"/>
                  <c:y val="-3.484754200373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16-7841-870F-104DC5913C6F}"/>
                </c:ext>
              </c:extLst>
            </c:dLbl>
            <c:dLbl>
              <c:idx val="25"/>
              <c:layout>
                <c:manualLayout>
                  <c:x val="-1.4698199667289389E-3"/>
                  <c:y val="7.467330429371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CE-D943-881B-DBDFFB0D795E}"/>
                </c:ext>
              </c:extLst>
            </c:dLbl>
            <c:dLbl>
              <c:idx val="26"/>
              <c:layout>
                <c:manualLayout>
                  <c:x val="-1.4698199667288311E-3"/>
                  <c:y val="-1.244555071561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DC-A149-B49A-61362A9D7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 - 4th 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20</c:v>
                </c:pt>
                <c:pt idx="1">
                  <c:v>23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22</c:v>
                </c:pt>
                <c:pt idx="6">
                  <c:v>21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20</c:v>
                </c:pt>
                <c:pt idx="11">
                  <c:v>21</c:v>
                </c:pt>
                <c:pt idx="12">
                  <c:v>23</c:v>
                </c:pt>
                <c:pt idx="13">
                  <c:v>17</c:v>
                </c:pt>
                <c:pt idx="14">
                  <c:v>15</c:v>
                </c:pt>
                <c:pt idx="15">
                  <c:v>19</c:v>
                </c:pt>
                <c:pt idx="16">
                  <c:v>16</c:v>
                </c:pt>
                <c:pt idx="17">
                  <c:v>18</c:v>
                </c:pt>
                <c:pt idx="18">
                  <c:v>18</c:v>
                </c:pt>
                <c:pt idx="19">
                  <c:v>20</c:v>
                </c:pt>
                <c:pt idx="20">
                  <c:v>19</c:v>
                </c:pt>
                <c:pt idx="21">
                  <c:v>19</c:v>
                </c:pt>
                <c:pt idx="22">
                  <c:v>20</c:v>
                </c:pt>
                <c:pt idx="23">
                  <c:v>18</c:v>
                </c:pt>
                <c:pt idx="24">
                  <c:v>19</c:v>
                </c:pt>
                <c:pt idx="25">
                  <c:v>21</c:v>
                </c:pt>
                <c:pt idx="26">
                  <c:v>23</c:v>
                </c:pt>
                <c:pt idx="27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94DF-0943-B61C-50146341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151248"/>
        <c:axId val="275154000"/>
      </c:lineChart>
      <c:catAx>
        <c:axId val="2751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54000"/>
        <c:crosses val="autoZero"/>
        <c:auto val="1"/>
        <c:lblAlgn val="ctr"/>
        <c:lblOffset val="100"/>
        <c:noMultiLvlLbl val="1"/>
      </c:catAx>
      <c:valAx>
        <c:axId val="2751540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5151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Feb 1st-3rd 2019</c:v>
                </c:pt>
                <c:pt idx="1">
                  <c:v>Jan 2nd-4th 2019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5-6D49-9847-BC5D49865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>
                <a:alpha val="7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Feb 1st-3rd 2019</c:v>
                </c:pt>
                <c:pt idx="1">
                  <c:v>Jan 2nd-4th 2019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0.27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5-6D49-9847-BC5D49865A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Feb 1st-3rd 2019</c:v>
                </c:pt>
                <c:pt idx="1">
                  <c:v>Jan 2nd-4th 2019 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0.18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5-6D49-9847-BC5D49865A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Feb 1st-3rd 2019</c:v>
                </c:pt>
                <c:pt idx="1">
                  <c:v>Jan 2nd-4th 2019 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0.04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95-6D49-9847-BC5D49865A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Feb 1st-3rd 2019</c:v>
                </c:pt>
                <c:pt idx="1">
                  <c:v>Jan 2nd-4th 2019 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5-6D49-9847-BC5D49865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13795328"/>
        <c:axId val="1614135424"/>
      </c:barChart>
      <c:catAx>
        <c:axId val="161379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135424"/>
        <c:crosses val="autoZero"/>
        <c:auto val="1"/>
        <c:lblAlgn val="ctr"/>
        <c:lblOffset val="100"/>
        <c:noMultiLvlLbl val="0"/>
      </c:catAx>
      <c:valAx>
        <c:axId val="16141354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7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42336"/>
        <c:axId val="272644656"/>
      </c:lineChart>
      <c:catAx>
        <c:axId val="2726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2644656"/>
        <c:crosses val="autoZero"/>
        <c:auto val="1"/>
        <c:lblAlgn val="ctr"/>
        <c:lblOffset val="100"/>
        <c:noMultiLvlLbl val="1"/>
      </c:catAx>
      <c:valAx>
        <c:axId val="272644656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264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2724003699053E-2"/>
          <c:y val="0"/>
          <c:w val="0.91988803378366246"/>
          <c:h val="0.848221821807839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446344662658202E-2"/>
                  <c:y val="1.13514418584112E-2"/>
                </c:manualLayout>
              </c:layout>
              <c:tx>
                <c:rich>
                  <a:bodyPr/>
                  <a:lstStyle/>
                  <a:p>
                    <a:fld id="{4E908D8E-2C15-DF4A-8818-C94D37497BFD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33-CE4B-A7BA-10041CC93249}"/>
                </c:ext>
              </c:extLst>
            </c:dLbl>
            <c:dLbl>
              <c:idx val="1"/>
              <c:layout>
                <c:manualLayout>
                  <c:x val="-4.1630356211639699E-2"/>
                  <c:y val="-3.94932003587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B51C256C-36C5-A04F-BFFC-576A778C48BE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79939500706102E-2"/>
                      <c:h val="4.90775471284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33-CE4B-A7BA-10041CC93249}"/>
                </c:ext>
              </c:extLst>
            </c:dLbl>
            <c:dLbl>
              <c:idx val="2"/>
              <c:layout>
                <c:manualLayout>
                  <c:x val="-5.8791111246901603E-3"/>
                  <c:y val="-5.452470181612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3-CE4B-A7BA-10041CC93249}"/>
                </c:ext>
              </c:extLst>
            </c:dLbl>
            <c:dLbl>
              <c:idx val="3"/>
              <c:layout>
                <c:manualLayout>
                  <c:x val="0"/>
                  <c:y val="-3.6349801210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3-CE4B-A7BA-10041CC93249}"/>
                </c:ext>
              </c:extLst>
            </c:dLbl>
            <c:dLbl>
              <c:idx val="4"/>
              <c:layout>
                <c:manualLayout>
                  <c:x val="0"/>
                  <c:y val="-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3-CE4B-A7BA-10041CC93249}"/>
                </c:ext>
              </c:extLst>
            </c:dLbl>
            <c:dLbl>
              <c:idx val="6"/>
              <c:layout>
                <c:manualLayout>
                  <c:x val="0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3-CE4B-A7BA-10041CC93249}"/>
                </c:ext>
              </c:extLst>
            </c:dLbl>
            <c:dLbl>
              <c:idx val="8"/>
              <c:layout>
                <c:manualLayout>
                  <c:x val="1.4697777811725401E-3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3-CE4B-A7BA-10041CC9324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A33-CE4B-A7BA-10041CC93249}"/>
                </c:ext>
              </c:extLst>
            </c:dLbl>
            <c:dLbl>
              <c:idx val="18"/>
              <c:layout>
                <c:manualLayout>
                  <c:x val="-1.4697777811725401E-3"/>
                  <c:y val="-1.557848623317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D-B34C-92CC-0E135C51F085}"/>
                </c:ext>
              </c:extLst>
            </c:dLbl>
            <c:dLbl>
              <c:idx val="25"/>
              <c:layout>
                <c:manualLayout>
                  <c:x val="-1.4898484425276885E-3"/>
                  <c:y val="2.193090594212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B-0642-AE36-086F3859EA58}"/>
                </c:ext>
              </c:extLst>
            </c:dLbl>
            <c:dLbl>
              <c:idx val="26"/>
              <c:layout>
                <c:manualLayout>
                  <c:x val="-2.1445646910126969E-16"/>
                  <c:y val="2.9837285768679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8-D24F-A3B8-1CC034FC8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  <c:pt idx="18">
                  <c:v>JUN 1st - 3rd</c:v>
                </c:pt>
                <c:pt idx="19">
                  <c:v>JUL 6th - 8th</c:v>
                </c:pt>
                <c:pt idx="20">
                  <c:v>AUG 3rd-5th</c:v>
                </c:pt>
                <c:pt idx="21">
                  <c:v>SEP 7th-9th</c:v>
                </c:pt>
                <c:pt idx="22">
                  <c:v>OCT 5th-7th</c:v>
                </c:pt>
                <c:pt idx="23">
                  <c:v>NOV 2nd-4th </c:v>
                </c:pt>
                <c:pt idx="24">
                  <c:v>DEC 7th-9th</c:v>
                </c:pt>
                <c:pt idx="25">
                  <c:v>Jan 4th-6th</c:v>
                </c:pt>
                <c:pt idx="26">
                  <c:v>FEB 1st-3rd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41</c:v>
                </c:pt>
                <c:pt idx="1">
                  <c:v>44</c:v>
                </c:pt>
                <c:pt idx="2">
                  <c:v>46</c:v>
                </c:pt>
                <c:pt idx="3">
                  <c:v>49</c:v>
                </c:pt>
                <c:pt idx="4">
                  <c:v>48</c:v>
                </c:pt>
                <c:pt idx="5">
                  <c:v>39</c:v>
                </c:pt>
                <c:pt idx="6">
                  <c:v>43</c:v>
                </c:pt>
                <c:pt idx="7">
                  <c:v>45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39</c:v>
                </c:pt>
                <c:pt idx="12">
                  <c:v>46</c:v>
                </c:pt>
                <c:pt idx="13">
                  <c:v>44</c:v>
                </c:pt>
                <c:pt idx="14">
                  <c:v>44</c:v>
                </c:pt>
                <c:pt idx="15">
                  <c:v>41</c:v>
                </c:pt>
                <c:pt idx="16">
                  <c:v>46</c:v>
                </c:pt>
                <c:pt idx="17">
                  <c:v>45</c:v>
                </c:pt>
                <c:pt idx="18">
                  <c:v>43</c:v>
                </c:pt>
                <c:pt idx="19">
                  <c:v>38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36</c:v>
                </c:pt>
                <c:pt idx="24">
                  <c:v>39</c:v>
                </c:pt>
                <c:pt idx="25">
                  <c:v>42</c:v>
                </c:pt>
                <c:pt idx="26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A33-CE4B-A7BA-10041CC93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806950127778098E-2"/>
                  <c:y val="-4.5769674329905301E-2"/>
                </c:manualLayout>
              </c:layout>
              <c:tx>
                <c:rich>
                  <a:bodyPr/>
                  <a:lstStyle/>
                  <a:p>
                    <a:fld id="{DFD0BFA2-D24F-7C4B-9C05-033D658FA7B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A33-CE4B-A7BA-10041CC93249}"/>
                </c:ext>
              </c:extLst>
            </c:dLbl>
            <c:dLbl>
              <c:idx val="1"/>
              <c:layout>
                <c:manualLayout>
                  <c:x val="-3.8580277989371803E-2"/>
                  <c:y val="3.2122756835980697E-2"/>
                </c:manualLayout>
              </c:layout>
              <c:tx>
                <c:rich>
                  <a:bodyPr/>
                  <a:lstStyle/>
                  <a:p>
                    <a:fld id="{DA2E71A6-0A73-7F4A-8A05-B1377525758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3-CE4B-A7BA-10041CC93249}"/>
                </c:ext>
              </c:extLst>
            </c:dLbl>
            <c:dLbl>
              <c:idx val="3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33-CE4B-A7BA-10041CC93249}"/>
                </c:ext>
              </c:extLst>
            </c:dLbl>
            <c:dLbl>
              <c:idx val="4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-3.894621558294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33-CE4B-A7BA-10041CC93249}"/>
                </c:ext>
              </c:extLst>
            </c:dLbl>
            <c:dLbl>
              <c:idx val="6"/>
              <c:layout>
                <c:manualLayout>
                  <c:x val="0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33-CE4B-A7BA-10041CC93249}"/>
                </c:ext>
              </c:extLst>
            </c:dLbl>
            <c:dLbl>
              <c:idx val="8"/>
              <c:layout>
                <c:manualLayout>
                  <c:x val="-1.0267844433164801E-2"/>
                  <c:y val="3.6349801210746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81633541115897E-2"/>
                      <c:h val="7.8723283764988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A33-CE4B-A7BA-10041CC93249}"/>
                </c:ext>
              </c:extLst>
            </c:dLbl>
            <c:dLbl>
              <c:idx val="13"/>
              <c:layout>
                <c:manualLayout>
                  <c:x val="-5.8791111246900502E-3"/>
                  <c:y val="-7.7892431165886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33-CE4B-A7BA-10041CC93249}"/>
                </c:ext>
              </c:extLst>
            </c:dLbl>
            <c:dLbl>
              <c:idx val="18"/>
              <c:layout>
                <c:manualLayout>
                  <c:x val="-1.4697777811725401E-3"/>
                  <c:y val="3.115697246635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D-B34C-92CC-0E135C51F085}"/>
                </c:ext>
              </c:extLst>
            </c:dLbl>
            <c:dLbl>
              <c:idx val="22"/>
              <c:layout>
                <c:manualLayout>
                  <c:x val="1.4420015071754336E-3"/>
                  <c:y val="-1.949413861522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3-384C-B0AC-CC5C9F492062}"/>
                </c:ext>
              </c:extLst>
            </c:dLbl>
            <c:dLbl>
              <c:idx val="26"/>
              <c:layout>
                <c:manualLayout>
                  <c:x val="-1.0925429033714549E-16"/>
                  <c:y val="-2.188067623036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78-D24F-A3B8-1CC034FC8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  <c:pt idx="18">
                  <c:v>JUN 1st - 3rd</c:v>
                </c:pt>
                <c:pt idx="19">
                  <c:v>JUL 6th - 8th</c:v>
                </c:pt>
                <c:pt idx="20">
                  <c:v>AUG 3rd-5th</c:v>
                </c:pt>
                <c:pt idx="21">
                  <c:v>SEP 7th-9th</c:v>
                </c:pt>
                <c:pt idx="22">
                  <c:v>OCT 5th-7th</c:v>
                </c:pt>
                <c:pt idx="23">
                  <c:v>NOV 2nd-4th </c:v>
                </c:pt>
                <c:pt idx="24">
                  <c:v>DEC 7th-9th</c:v>
                </c:pt>
                <c:pt idx="25">
                  <c:v>Jan 4th-6th</c:v>
                </c:pt>
                <c:pt idx="26">
                  <c:v>FEB 1st-3rd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43</c:v>
                </c:pt>
                <c:pt idx="1">
                  <c:v>40</c:v>
                </c:pt>
                <c:pt idx="2">
                  <c:v>39</c:v>
                </c:pt>
                <c:pt idx="3">
                  <c:v>36</c:v>
                </c:pt>
                <c:pt idx="4">
                  <c:v>41</c:v>
                </c:pt>
                <c:pt idx="5">
                  <c:v>47</c:v>
                </c:pt>
                <c:pt idx="6">
                  <c:v>42</c:v>
                </c:pt>
                <c:pt idx="7">
                  <c:v>40</c:v>
                </c:pt>
                <c:pt idx="8">
                  <c:v>42</c:v>
                </c:pt>
                <c:pt idx="9">
                  <c:v>41</c:v>
                </c:pt>
                <c:pt idx="10">
                  <c:v>38</c:v>
                </c:pt>
                <c:pt idx="11">
                  <c:v>44</c:v>
                </c:pt>
                <c:pt idx="12">
                  <c:v>38</c:v>
                </c:pt>
                <c:pt idx="13">
                  <c:v>47</c:v>
                </c:pt>
                <c:pt idx="14">
                  <c:v>42</c:v>
                </c:pt>
                <c:pt idx="15">
                  <c:v>45</c:v>
                </c:pt>
                <c:pt idx="16">
                  <c:v>41</c:v>
                </c:pt>
                <c:pt idx="17">
                  <c:v>40</c:v>
                </c:pt>
                <c:pt idx="18">
                  <c:v>44</c:v>
                </c:pt>
                <c:pt idx="19">
                  <c:v>48</c:v>
                </c:pt>
                <c:pt idx="20">
                  <c:v>49</c:v>
                </c:pt>
                <c:pt idx="21">
                  <c:v>48</c:v>
                </c:pt>
                <c:pt idx="22">
                  <c:v>43</c:v>
                </c:pt>
                <c:pt idx="23">
                  <c:v>49</c:v>
                </c:pt>
                <c:pt idx="24">
                  <c:v>47</c:v>
                </c:pt>
                <c:pt idx="25">
                  <c:v>44</c:v>
                </c:pt>
                <c:pt idx="26">
                  <c:v>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2A33-CE4B-A7BA-10041CC93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914910282218201E-2"/>
                  <c:y val="3.9911999952569298E-2"/>
                </c:manualLayout>
              </c:layout>
              <c:tx>
                <c:rich>
                  <a:bodyPr/>
                  <a:lstStyle/>
                  <a:p>
                    <a:fld id="{34FF5DC3-911A-2D49-8C22-95A009BE66F3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A33-CE4B-A7BA-10041CC93249}"/>
                </c:ext>
              </c:extLst>
            </c:dLbl>
            <c:dLbl>
              <c:idx val="1"/>
              <c:layout>
                <c:manualLayout>
                  <c:x val="-1.69753547198731E-2"/>
                  <c:y val="2.9633674553973699E-2"/>
                </c:manualLayout>
              </c:layout>
              <c:tx>
                <c:rich>
                  <a:bodyPr/>
                  <a:lstStyle/>
                  <a:p>
                    <a:fld id="{62C2A1F6-0EF0-4349-87FE-3E54515E0307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3.375338683855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33-CE4B-A7BA-10041CC93249}"/>
                </c:ext>
              </c:extLst>
            </c:dLbl>
            <c:dLbl>
              <c:idx val="3"/>
              <c:layout>
                <c:manualLayout>
                  <c:x val="-2.0576888936415599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33-CE4B-A7BA-10041CC93249}"/>
                </c:ext>
              </c:extLst>
            </c:dLbl>
            <c:dLbl>
              <c:idx val="4"/>
              <c:layout>
                <c:manualLayout>
                  <c:x val="-2.35164444987606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  <c:pt idx="18">
                  <c:v>JUN 1st - 3rd</c:v>
                </c:pt>
                <c:pt idx="19">
                  <c:v>JUL 6th - 8th</c:v>
                </c:pt>
                <c:pt idx="20">
                  <c:v>AUG 3rd-5th</c:v>
                </c:pt>
                <c:pt idx="21">
                  <c:v>SEP 7th-9th</c:v>
                </c:pt>
                <c:pt idx="22">
                  <c:v>OCT 5th-7th</c:v>
                </c:pt>
                <c:pt idx="23">
                  <c:v>NOV 2nd-4th </c:v>
                </c:pt>
                <c:pt idx="24">
                  <c:v>DEC 7th-9th</c:v>
                </c:pt>
                <c:pt idx="25">
                  <c:v>Jan 4th-6th</c:v>
                </c:pt>
                <c:pt idx="26">
                  <c:v>FEB 1st-3rd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16</c:v>
                </c:pt>
                <c:pt idx="13">
                  <c:v>9</c:v>
                </c:pt>
                <c:pt idx="14">
                  <c:v>14</c:v>
                </c:pt>
                <c:pt idx="15">
                  <c:v>14</c:v>
                </c:pt>
                <c:pt idx="16">
                  <c:v>13</c:v>
                </c:pt>
                <c:pt idx="17">
                  <c:v>15</c:v>
                </c:pt>
                <c:pt idx="18">
                  <c:v>13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17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2A33-CE4B-A7BA-10041CC9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276400"/>
        <c:axId val="273278720"/>
      </c:lineChart>
      <c:dateAx>
        <c:axId val="273276400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3278720"/>
        <c:crosses val="autoZero"/>
        <c:auto val="0"/>
        <c:lblOffset val="100"/>
        <c:baseTimeUnit val="months"/>
      </c:dateAx>
      <c:valAx>
        <c:axId val="2732787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32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62DFB4A-51FF-4044-8378-6495A358DB25}" type="slidenum">
              <a:rPr lang="en-GB">
                <a:latin typeface="Corbel Regular" charset="0"/>
                <a:cs typeface="Corbel Regular" charset="0"/>
              </a:rPr>
              <a:pPr>
                <a:defRPr/>
              </a:pPr>
              <a:t>‹#›</a:t>
            </a:fld>
            <a:endParaRPr lang="en-GB" dirty="0">
              <a:latin typeface="Corbel Regular" charset="0"/>
              <a:cs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ＭＳ Ｐゴシック" charset="0"/>
        <a:cs typeface="Corbel Regular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DC4F2C-64A9-214F-B4EA-DF082B2AFDB6}" type="slidenum">
              <a:rPr lang="en-GB" sz="1200">
                <a:latin typeface="Corbel Regular" charset="0"/>
              </a:rPr>
              <a:pPr eaLnBrk="1" hangingPunct="1"/>
              <a:t>1</a:t>
            </a:fld>
            <a:endParaRPr lang="en-GB" sz="1200" dirty="0">
              <a:latin typeface="Corbel Regular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17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7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0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5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bel Regular" charset="0"/>
                <a:cs typeface="Corbel 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4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1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065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0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5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Corbel Regular" charset="0"/>
                <a:cs typeface="Corbel Regular" charset="0"/>
              </a:defRPr>
            </a:lvl1pPr>
            <a:lvl2pPr>
              <a:defRPr sz="28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179512" y="6381328"/>
            <a:ext cx="87489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ORB International logo3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6453336"/>
            <a:ext cx="897958" cy="272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chemeClr val="bg1">
                <a:lumMod val="85000"/>
              </a:schemeClr>
            </a:gs>
            <a:gs pos="82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orb-globe-tint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228" y="721258"/>
            <a:ext cx="565308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RB International logo3.psd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8589" cy="685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4077072"/>
            <a:ext cx="9143999" cy="1946787"/>
          </a:xfrm>
          <a:prstGeom prst="rect">
            <a:avLst/>
          </a:prstGeom>
          <a:solidFill>
            <a:srgbClr val="899198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" y="4725144"/>
            <a:ext cx="875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BREXIT Confidence – Monthly Tracker </a:t>
            </a:r>
          </a:p>
          <a:p>
            <a:pPr algn="l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 Regular" charset="0"/>
                <a:cs typeface="Corbel Regular" charset="0"/>
              </a:rPr>
              <a:t>February 2019	</a:t>
            </a:r>
          </a:p>
        </p:txBody>
      </p:sp>
    </p:spTree>
    <p:extLst>
      <p:ext uri="{BB962C8B-B14F-4D97-AF65-F5344CB8AC3E}">
        <p14:creationId xmlns:p14="http://schemas.microsoft.com/office/powerpoint/2010/main" val="6636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30274"/>
            <a:ext cx="8229600" cy="706438"/>
          </a:xfrm>
        </p:spPr>
        <p:txBody>
          <a:bodyPr/>
          <a:lstStyle/>
          <a:p>
            <a:pPr algn="l"/>
            <a:r>
              <a:rPr lang="en-GB" sz="2800" dirty="0"/>
              <a:t>Methodology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6606" y="908720"/>
            <a:ext cx="8408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On the first weekend of each month ORB International polls a nationally representative sample of n=2,000 adults aged 18+ throughout England, Scotland, Wales and Northern Ireland.  The core tracking questions are :-</a:t>
            </a:r>
            <a:br>
              <a:rPr lang="en-US" dirty="0">
                <a:latin typeface="Corbel Regular" charset="0"/>
              </a:rPr>
            </a:br>
            <a:br>
              <a:rPr lang="en-US" dirty="0"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Do you approve or disapprove of the way in which the Government is handling the Brexit negotiations?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How strongly do you agree or disagree with the following statements?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I think the Prime Minister will get the right deal for Britain in the Brexit negotiation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Britain will be economically better off post Brexit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Post Brexit, I think I personally will be financially better off (NEW for December 2018)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Having greater control over immigration is more important that having access to free trade with the EU / 	  Having access to free trade is more important than having greater control over immigration*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Corbel Regular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* 50% of the sample were shown the first statement : 50% of the sample were shown the second statement</a:t>
            </a:r>
          </a:p>
          <a:p>
            <a:pPr algn="l"/>
            <a:endParaRPr lang="en-US" sz="1200" dirty="0">
              <a:latin typeface="Corbel Regular" charset="0"/>
            </a:endParaRPr>
          </a:p>
          <a:p>
            <a:pPr marL="311150" lvl="1" indent="-301625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The statistical margin of error at the 95% confidence level is </a:t>
            </a:r>
            <a:r>
              <a:rPr lang="en-US" u="sng" dirty="0">
                <a:latin typeface="Corbel Regular" charset="0"/>
              </a:rPr>
              <a:t>+</a:t>
            </a:r>
            <a:r>
              <a:rPr lang="en-US" dirty="0">
                <a:latin typeface="Corbel Regular" charset="0"/>
              </a:rPr>
              <a:t>2.2%</a:t>
            </a:r>
            <a:br>
              <a:rPr lang="en-US" dirty="0">
                <a:latin typeface="Corbel Regular" charset="0"/>
              </a:rPr>
            </a:br>
            <a:endParaRPr lang="en-US" dirty="0">
              <a:latin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37070"/>
              </p:ext>
            </p:extLst>
          </p:nvPr>
        </p:nvGraphicFramePr>
        <p:xfrm>
          <a:off x="372097" y="980729"/>
          <a:ext cx="859239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36" name="Freeform 17"/>
          <p:cNvSpPr>
            <a:spLocks noChangeAspect="1" noEditPoints="1"/>
          </p:cNvSpPr>
          <p:nvPr/>
        </p:nvSpPr>
        <p:spPr bwMode="auto">
          <a:xfrm>
            <a:off x="133017" y="4132323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19"/>
          <p:cNvSpPr>
            <a:spLocks noChangeAspect="1" noEditPoints="1"/>
          </p:cNvSpPr>
          <p:nvPr/>
        </p:nvSpPr>
        <p:spPr bwMode="auto">
          <a:xfrm>
            <a:off x="173665" y="2854168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-32823" y="4492443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APPROVE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22477" y="3241047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DISAPPROVE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Approval of BREXIT Negotiations</a:t>
            </a:r>
          </a:p>
        </p:txBody>
      </p:sp>
      <p:sp>
        <p:nvSpPr>
          <p:cNvPr id="68" name="Title 1"/>
          <p:cNvSpPr>
            <a:spLocks noGrp="1"/>
          </p:cNvSpPr>
          <p:nvPr/>
        </p:nvSpPr>
        <p:spPr>
          <a:xfrm>
            <a:off x="133017" y="6427379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Do you approve or disapprove of the way in which the Government is handling the Brexit negotiations? (n=2,000 per month online)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D04697-C06E-E84B-A8D0-A53F25D27EF7}"/>
              </a:ext>
            </a:extLst>
          </p:cNvPr>
          <p:cNvGrpSpPr/>
          <p:nvPr/>
        </p:nvGrpSpPr>
        <p:grpSpPr>
          <a:xfrm>
            <a:off x="102865" y="734111"/>
            <a:ext cx="8669038" cy="955975"/>
            <a:chOff x="38018" y="1087407"/>
            <a:chExt cx="8669038" cy="95597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E62C0E0-0664-FE45-89DD-6E17AECED6D7}"/>
                </a:ext>
              </a:extLst>
            </p:cNvPr>
            <p:cNvGrpSpPr/>
            <p:nvPr/>
          </p:nvGrpSpPr>
          <p:grpSpPr>
            <a:xfrm>
              <a:off x="38018" y="1087407"/>
              <a:ext cx="8526452" cy="930516"/>
              <a:chOff x="38018" y="1087407"/>
              <a:chExt cx="8526452" cy="93051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750FC56-8686-C445-8DA7-4E34C9CC855E}"/>
                  </a:ext>
                </a:extLst>
              </p:cNvPr>
              <p:cNvGrpSpPr/>
              <p:nvPr/>
            </p:nvGrpSpPr>
            <p:grpSpPr>
              <a:xfrm>
                <a:off x="38018" y="1087407"/>
                <a:ext cx="7774341" cy="930516"/>
                <a:chOff x="38019" y="1087407"/>
                <a:chExt cx="8353757" cy="1029718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3BB47BC-3879-1146-B4EF-DDC9FF7FC73A}"/>
                    </a:ext>
                  </a:extLst>
                </p:cNvPr>
                <p:cNvSpPr txBox="1"/>
                <p:nvPr/>
              </p:nvSpPr>
              <p:spPr>
                <a:xfrm>
                  <a:off x="989532" y="1656459"/>
                  <a:ext cx="105165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Parliament introduces notification of Withdrawal Bill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90B815B-3AF5-774C-A42F-6E2884A49593}"/>
                    </a:ext>
                  </a:extLst>
                </p:cNvPr>
                <p:cNvSpPr txBox="1"/>
                <p:nvPr/>
              </p:nvSpPr>
              <p:spPr>
                <a:xfrm>
                  <a:off x="38019" y="1221762"/>
                  <a:ext cx="584692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schemeClr val="bg1">
                          <a:lumMod val="7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rPr>
                    <a:t>KEY DATES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928FEA4-5492-D343-A19B-593D2AA77EB2}"/>
                    </a:ext>
                  </a:extLst>
                </p:cNvPr>
                <p:cNvSpPr txBox="1"/>
                <p:nvPr/>
              </p:nvSpPr>
              <p:spPr>
                <a:xfrm>
                  <a:off x="1438912" y="1274102"/>
                  <a:ext cx="403158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31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st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JAN</a:t>
                  </a: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59DFCD0-5728-C948-95B1-69028694138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458817" y="1087407"/>
                  <a:ext cx="395174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CB01E6A-8251-8442-8B2B-C718F15052D0}"/>
                    </a:ext>
                  </a:extLst>
                </p:cNvPr>
                <p:cNvSpPr txBox="1"/>
                <p:nvPr/>
              </p:nvSpPr>
              <p:spPr>
                <a:xfrm>
                  <a:off x="1797375" y="1693241"/>
                  <a:ext cx="644203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Article 50 Triggered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251FD65-DFA7-C842-855D-453F48636A60}"/>
                    </a:ext>
                  </a:extLst>
                </p:cNvPr>
                <p:cNvSpPr txBox="1"/>
                <p:nvPr/>
              </p:nvSpPr>
              <p:spPr>
                <a:xfrm>
                  <a:off x="2835301" y="1708419"/>
                  <a:ext cx="873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Brexit negotiations officially begin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BC9C441-314C-014E-AE16-BFBC98CC36C4}"/>
                    </a:ext>
                  </a:extLst>
                </p:cNvPr>
                <p:cNvSpPr txBox="1"/>
                <p:nvPr/>
              </p:nvSpPr>
              <p:spPr>
                <a:xfrm>
                  <a:off x="4438156" y="1669624"/>
                  <a:ext cx="743416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£50bn Divorce announced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D683161-6AA1-F048-AFBE-DA6B3E13EB77}"/>
                    </a:ext>
                  </a:extLst>
                </p:cNvPr>
                <p:cNvSpPr txBox="1"/>
                <p:nvPr/>
              </p:nvSpPr>
              <p:spPr>
                <a:xfrm>
                  <a:off x="4959217" y="1717727"/>
                  <a:ext cx="899618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UK-EU interim deal announced</a:t>
                  </a:r>
                </a:p>
              </p:txBody>
            </p:sp>
            <p:sp>
              <p:nvSpPr>
                <p:cNvPr id="67" name="TextBox 28">
                  <a:extLst>
                    <a:ext uri="{FF2B5EF4-FFF2-40B4-BE49-F238E27FC236}">
                      <a16:creationId xmlns:a16="http://schemas.microsoft.com/office/drawing/2014/main" id="{0A64515F-F611-CB47-80D8-E5D9038B1992}"/>
                    </a:ext>
                  </a:extLst>
                </p:cNvPr>
                <p:cNvSpPr txBox="1"/>
                <p:nvPr/>
              </p:nvSpPr>
              <p:spPr>
                <a:xfrm>
                  <a:off x="6715772" y="1669624"/>
                  <a:ext cx="799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Chequers deal/Johnson &amp; Davis resign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7B3261-4CCB-8748-8338-93B294DCD99A}"/>
                    </a:ext>
                  </a:extLst>
                </p:cNvPr>
                <p:cNvSpPr txBox="1"/>
                <p:nvPr/>
              </p:nvSpPr>
              <p:spPr>
                <a:xfrm>
                  <a:off x="6901274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JUL</a:t>
                  </a: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A02D506F-2CB2-D045-A880-3ED5DDC7917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891554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4DDB2E2-8097-D54B-97D7-04478AD5369C}"/>
                    </a:ext>
                  </a:extLst>
                </p:cNvPr>
                <p:cNvSpPr txBox="1"/>
                <p:nvPr/>
              </p:nvSpPr>
              <p:spPr>
                <a:xfrm>
                  <a:off x="7863739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rd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OCT</a:t>
                  </a: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74EACC73-E325-2248-ACEB-BF796B918E9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854019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78" name="TextBox 28">
                  <a:extLst>
                    <a:ext uri="{FF2B5EF4-FFF2-40B4-BE49-F238E27FC236}">
                      <a16:creationId xmlns:a16="http://schemas.microsoft.com/office/drawing/2014/main" id="{4B6B4DB3-8DEC-8A43-8D3C-16F194467C24}"/>
                    </a:ext>
                  </a:extLst>
                </p:cNvPr>
                <p:cNvSpPr txBox="1"/>
                <p:nvPr/>
              </p:nvSpPr>
              <p:spPr>
                <a:xfrm>
                  <a:off x="7697943" y="1656459"/>
                  <a:ext cx="693833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May’s Tory Conference Speech</a:t>
                  </a:r>
                </a:p>
              </p:txBody>
            </p:sp>
            <p:sp>
              <p:nvSpPr>
                <p:cNvPr id="79" name="TextBox 28">
                  <a:extLst>
                    <a:ext uri="{FF2B5EF4-FFF2-40B4-BE49-F238E27FC236}">
                      <a16:creationId xmlns:a16="http://schemas.microsoft.com/office/drawing/2014/main" id="{28F93185-717F-0F41-85A4-55578EF848E5}"/>
                    </a:ext>
                  </a:extLst>
                </p:cNvPr>
                <p:cNvSpPr txBox="1"/>
                <p:nvPr/>
              </p:nvSpPr>
              <p:spPr>
                <a:xfrm>
                  <a:off x="5910647" y="1726168"/>
                  <a:ext cx="638777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One year to go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2448034-C790-984F-A608-03ED3963BD1F}"/>
                    </a:ext>
                  </a:extLst>
                </p:cNvPr>
                <p:cNvSpPr txBox="1"/>
                <p:nvPr/>
              </p:nvSpPr>
              <p:spPr>
                <a:xfrm>
                  <a:off x="1930727" y="1289703"/>
                  <a:ext cx="453264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820EFA49-37FC-1842-AB47-7390440E488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950241" y="1103008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71CD4EE-1024-B04B-B880-FED0E065E23D}"/>
                    </a:ext>
                  </a:extLst>
                </p:cNvPr>
                <p:cNvSpPr txBox="1"/>
                <p:nvPr/>
              </p:nvSpPr>
              <p:spPr>
                <a:xfrm>
                  <a:off x="3061722" y="1304229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19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JUN</a:t>
                  </a: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6C711CC1-4E16-014E-876A-E30B2453EF7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081236" y="1117535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1F876455-8C6A-334A-96D6-DF6C7AE94778}"/>
                    </a:ext>
                  </a:extLst>
                </p:cNvPr>
                <p:cNvSpPr txBox="1"/>
                <p:nvPr/>
              </p:nvSpPr>
              <p:spPr>
                <a:xfrm>
                  <a:off x="4609268" y="1312792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NOV</a:t>
                  </a: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8CCAAEF2-8A45-B442-BCA6-41C61DF2EB4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628781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F63A1CB-E669-B94B-9FF5-ED5C6AF365E1}"/>
                    </a:ext>
                  </a:extLst>
                </p:cNvPr>
                <p:cNvSpPr txBox="1"/>
                <p:nvPr/>
              </p:nvSpPr>
              <p:spPr>
                <a:xfrm>
                  <a:off x="5157102" y="1312792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8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DEC</a:t>
                  </a: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69F370E1-881A-6142-951F-487B66122E8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76617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F9FE01A-848A-6645-AB01-78A9FA0735EE}"/>
                    </a:ext>
                  </a:extLst>
                </p:cNvPr>
                <p:cNvSpPr txBox="1"/>
                <p:nvPr/>
              </p:nvSpPr>
              <p:spPr>
                <a:xfrm>
                  <a:off x="6021608" y="1324018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52245E87-DC06-EC4B-BE26-178D1CE5568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41122" y="1137323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</p:grp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2D4C076-CA74-0F4F-B349-0816BA78448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03934" y="1112557"/>
                <a:ext cx="360536" cy="494310"/>
              </a:xfrm>
              <a:custGeom>
                <a:avLst/>
                <a:gdLst/>
                <a:ahLst/>
                <a:cxnLst>
                  <a:cxn ang="0">
                    <a:pos x="282" y="34"/>
                  </a:cxn>
                  <a:cxn ang="0">
                    <a:pos x="263" y="34"/>
                  </a:cxn>
                  <a:cxn ang="0">
                    <a:pos x="263" y="58"/>
                  </a:cxn>
                  <a:cxn ang="0">
                    <a:pos x="234" y="86"/>
                  </a:cxn>
                  <a:cxn ang="0">
                    <a:pos x="234" y="86"/>
                  </a:cxn>
                  <a:cxn ang="0">
                    <a:pos x="206" y="58"/>
                  </a:cxn>
                  <a:cxn ang="0">
                    <a:pos x="206" y="34"/>
                  </a:cxn>
                  <a:cxn ang="0">
                    <a:pos x="110" y="34"/>
                  </a:cxn>
                  <a:cxn ang="0">
                    <a:pos x="110" y="58"/>
                  </a:cxn>
                  <a:cxn ang="0">
                    <a:pos x="81" y="86"/>
                  </a:cxn>
                  <a:cxn ang="0">
                    <a:pos x="81" y="86"/>
                  </a:cxn>
                  <a:cxn ang="0">
                    <a:pos x="52" y="58"/>
                  </a:cxn>
                  <a:cxn ang="0">
                    <a:pos x="52" y="34"/>
                  </a:cxn>
                  <a:cxn ang="0">
                    <a:pos x="33" y="34"/>
                  </a:cxn>
                  <a:cxn ang="0">
                    <a:pos x="0" y="67"/>
                  </a:cxn>
                  <a:cxn ang="0">
                    <a:pos x="0" y="260"/>
                  </a:cxn>
                  <a:cxn ang="0">
                    <a:pos x="33" y="293"/>
                  </a:cxn>
                  <a:cxn ang="0">
                    <a:pos x="282" y="293"/>
                  </a:cxn>
                  <a:cxn ang="0">
                    <a:pos x="315" y="260"/>
                  </a:cxn>
                  <a:cxn ang="0">
                    <a:pos x="315" y="67"/>
                  </a:cxn>
                  <a:cxn ang="0">
                    <a:pos x="282" y="34"/>
                  </a:cxn>
                  <a:cxn ang="0">
                    <a:pos x="298" y="260"/>
                  </a:cxn>
                  <a:cxn ang="0">
                    <a:pos x="282" y="275"/>
                  </a:cxn>
                  <a:cxn ang="0">
                    <a:pos x="33" y="275"/>
                  </a:cxn>
                  <a:cxn ang="0">
                    <a:pos x="18" y="260"/>
                  </a:cxn>
                  <a:cxn ang="0">
                    <a:pos x="18" y="116"/>
                  </a:cxn>
                  <a:cxn ang="0">
                    <a:pos x="298" y="116"/>
                  </a:cxn>
                  <a:cxn ang="0">
                    <a:pos x="298" y="260"/>
                  </a:cxn>
                  <a:cxn ang="0">
                    <a:pos x="81" y="74"/>
                  </a:cxn>
                  <a:cxn ang="0">
                    <a:pos x="81" y="74"/>
                  </a:cxn>
                  <a:cxn ang="0">
                    <a:pos x="98" y="58"/>
                  </a:cxn>
                  <a:cxn ang="0">
                    <a:pos x="98" y="16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5" y="16"/>
                  </a:cxn>
                  <a:cxn ang="0">
                    <a:pos x="65" y="58"/>
                  </a:cxn>
                  <a:cxn ang="0">
                    <a:pos x="81" y="74"/>
                  </a:cxn>
                  <a:cxn ang="0">
                    <a:pos x="234" y="74"/>
                  </a:cxn>
                  <a:cxn ang="0">
                    <a:pos x="234" y="74"/>
                  </a:cxn>
                  <a:cxn ang="0">
                    <a:pos x="251" y="58"/>
                  </a:cxn>
                  <a:cxn ang="0">
                    <a:pos x="251" y="16"/>
                  </a:cxn>
                  <a:cxn ang="0">
                    <a:pos x="234" y="0"/>
                  </a:cxn>
                  <a:cxn ang="0">
                    <a:pos x="234" y="0"/>
                  </a:cxn>
                  <a:cxn ang="0">
                    <a:pos x="218" y="16"/>
                  </a:cxn>
                  <a:cxn ang="0">
                    <a:pos x="218" y="58"/>
                  </a:cxn>
                  <a:cxn ang="0">
                    <a:pos x="234" y="74"/>
                  </a:cxn>
                </a:cxnLst>
                <a:rect l="0" t="0" r="r" b="b"/>
                <a:pathLst>
                  <a:path w="315" h="293">
                    <a:moveTo>
                      <a:pt x="282" y="34"/>
                    </a:move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58"/>
                      <a:pt x="263" y="58"/>
                      <a:pt x="263" y="58"/>
                    </a:cubicBezTo>
                    <a:cubicBezTo>
                      <a:pt x="263" y="73"/>
                      <a:pt x="250" y="86"/>
                      <a:pt x="234" y="86"/>
                    </a:cubicBezTo>
                    <a:cubicBezTo>
                      <a:pt x="234" y="86"/>
                      <a:pt x="234" y="86"/>
                      <a:pt x="234" y="86"/>
                    </a:cubicBezTo>
                    <a:cubicBezTo>
                      <a:pt x="219" y="86"/>
                      <a:pt x="206" y="73"/>
                      <a:pt x="206" y="58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73"/>
                      <a:pt x="97" y="86"/>
                      <a:pt x="81" y="8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65" y="86"/>
                      <a:pt x="52" y="73"/>
                      <a:pt x="52" y="58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5" y="34"/>
                      <a:pt x="0" y="49"/>
                      <a:pt x="0" y="67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8"/>
                      <a:pt x="15" y="293"/>
                      <a:pt x="33" y="293"/>
                    </a:cubicBezTo>
                    <a:cubicBezTo>
                      <a:pt x="282" y="293"/>
                      <a:pt x="282" y="293"/>
                      <a:pt x="282" y="293"/>
                    </a:cubicBezTo>
                    <a:cubicBezTo>
                      <a:pt x="300" y="293"/>
                      <a:pt x="315" y="278"/>
                      <a:pt x="315" y="260"/>
                    </a:cubicBezTo>
                    <a:cubicBezTo>
                      <a:pt x="315" y="67"/>
                      <a:pt x="315" y="67"/>
                      <a:pt x="315" y="67"/>
                    </a:cubicBezTo>
                    <a:cubicBezTo>
                      <a:pt x="315" y="49"/>
                      <a:pt x="300" y="34"/>
                      <a:pt x="282" y="34"/>
                    </a:cubicBezTo>
                    <a:close/>
                    <a:moveTo>
                      <a:pt x="298" y="260"/>
                    </a:moveTo>
                    <a:cubicBezTo>
                      <a:pt x="298" y="268"/>
                      <a:pt x="291" y="275"/>
                      <a:pt x="282" y="275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25" y="275"/>
                      <a:pt x="18" y="268"/>
                      <a:pt x="18" y="260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298" y="116"/>
                      <a:pt x="298" y="116"/>
                      <a:pt x="298" y="116"/>
                    </a:cubicBezTo>
                    <a:lnTo>
                      <a:pt x="298" y="260"/>
                    </a:lnTo>
                    <a:close/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90" y="74"/>
                      <a:pt x="98" y="67"/>
                      <a:pt x="98" y="58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7"/>
                      <a:pt x="90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2" y="0"/>
                      <a:pt x="65" y="7"/>
                      <a:pt x="65" y="16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67"/>
                      <a:pt x="72" y="74"/>
                      <a:pt x="81" y="74"/>
                    </a:cubicBezTo>
                    <a:close/>
                    <a:moveTo>
                      <a:pt x="234" y="74"/>
                    </a:moveTo>
                    <a:cubicBezTo>
                      <a:pt x="234" y="74"/>
                      <a:pt x="234" y="74"/>
                      <a:pt x="234" y="74"/>
                    </a:cubicBezTo>
                    <a:cubicBezTo>
                      <a:pt x="244" y="74"/>
                      <a:pt x="251" y="67"/>
                      <a:pt x="251" y="58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7"/>
                      <a:pt x="244" y="0"/>
                      <a:pt x="234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25" y="0"/>
                      <a:pt x="218" y="7"/>
                      <a:pt x="218" y="16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8" y="67"/>
                      <a:pt x="225" y="74"/>
                      <a:pt x="234" y="74"/>
                    </a:cubicBezTo>
                    <a:close/>
                  </a:path>
                </a:pathLst>
              </a:custGeom>
              <a:solidFill>
                <a:srgbClr val="B1DB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6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22539E4-8F40-F94C-A5ED-AEE9DB0C91F9}"/>
                </a:ext>
              </a:extLst>
            </p:cNvPr>
            <p:cNvGrpSpPr/>
            <p:nvPr/>
          </p:nvGrpSpPr>
          <p:grpSpPr>
            <a:xfrm>
              <a:off x="8061347" y="1301223"/>
              <a:ext cx="645709" cy="742159"/>
              <a:chOff x="8061347" y="1301223"/>
              <a:chExt cx="645709" cy="742159"/>
            </a:xfrm>
          </p:grpSpPr>
          <p:sp>
            <p:nvSpPr>
              <p:cNvPr id="50" name="TextBox 28">
                <a:extLst>
                  <a:ext uri="{FF2B5EF4-FFF2-40B4-BE49-F238E27FC236}">
                    <a16:creationId xmlns:a16="http://schemas.microsoft.com/office/drawing/2014/main" id="{26E8C4BF-7170-7745-8D46-BABA473B9B78}"/>
                  </a:ext>
                </a:extLst>
              </p:cNvPr>
              <p:cNvSpPr txBox="1"/>
              <p:nvPr/>
            </p:nvSpPr>
            <p:spPr>
              <a:xfrm>
                <a:off x="8061347" y="1581717"/>
                <a:ext cx="645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600" dirty="0">
                    <a:latin typeface="Corbel" charset="0"/>
                    <a:ea typeface="Corbel" charset="0"/>
                    <a:cs typeface="Corbel" charset="0"/>
                  </a:rPr>
                  <a:t>May’s Deal Defeated in Commons Vote </a:t>
                </a:r>
              </a:p>
            </p:txBody>
          </p:sp>
          <p:sp>
            <p:nvSpPr>
              <p:cNvPr id="51" name="TextBox 97">
                <a:extLst>
                  <a:ext uri="{FF2B5EF4-FFF2-40B4-BE49-F238E27FC236}">
                    <a16:creationId xmlns:a16="http://schemas.microsoft.com/office/drawing/2014/main" id="{04DFDD24-A22D-344A-8A10-E93BE707333C}"/>
                  </a:ext>
                </a:extLst>
              </p:cNvPr>
              <p:cNvSpPr txBox="1"/>
              <p:nvPr/>
            </p:nvSpPr>
            <p:spPr>
              <a:xfrm>
                <a:off x="8219862" y="1301223"/>
                <a:ext cx="30215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15</a:t>
                </a:r>
                <a:r>
                  <a:rPr lang="en-GB" sz="500" b="1" baseline="30000" dirty="0">
                    <a:latin typeface="Corbel" charset="0"/>
                    <a:ea typeface="Corbel" charset="0"/>
                    <a:cs typeface="Corbel" charset="0"/>
                  </a:rPr>
                  <a:t>th</a:t>
                </a:r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 Jan</a:t>
                </a:r>
                <a:endParaRPr lang="en-GB" sz="400" b="1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28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17149"/>
              </p:ext>
            </p:extLst>
          </p:nvPr>
        </p:nvGraphicFramePr>
        <p:xfrm>
          <a:off x="14548" y="241080"/>
          <a:ext cx="9381988" cy="608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740" y="3863603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40409" y="3028012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48" y="4305142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07504" y="3435263"/>
            <a:ext cx="476359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107504" y="2535834"/>
            <a:ext cx="497141" cy="501087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Confident PM will get/has got the right deal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I think the Prime Minister will get (from December 2018 has got) the right deal for Britain in the Brexit negotiations (n=2,000 per month online)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7397B3-5A1F-E74F-B9A3-E69BF6876277}"/>
              </a:ext>
            </a:extLst>
          </p:cNvPr>
          <p:cNvGrpSpPr/>
          <p:nvPr/>
        </p:nvGrpSpPr>
        <p:grpSpPr>
          <a:xfrm>
            <a:off x="39942" y="912457"/>
            <a:ext cx="8669038" cy="955975"/>
            <a:chOff x="38018" y="1087407"/>
            <a:chExt cx="8669038" cy="9559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847B5E-F81A-9A4C-A01B-40D973944FB0}"/>
                </a:ext>
              </a:extLst>
            </p:cNvPr>
            <p:cNvGrpSpPr/>
            <p:nvPr/>
          </p:nvGrpSpPr>
          <p:grpSpPr>
            <a:xfrm>
              <a:off x="38018" y="1087407"/>
              <a:ext cx="8526452" cy="930516"/>
              <a:chOff x="38018" y="1087407"/>
              <a:chExt cx="8526452" cy="93051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56C2A0D-5051-C943-B289-E6AB7BAB6E86}"/>
                  </a:ext>
                </a:extLst>
              </p:cNvPr>
              <p:cNvGrpSpPr/>
              <p:nvPr/>
            </p:nvGrpSpPr>
            <p:grpSpPr>
              <a:xfrm>
                <a:off x="38018" y="1087407"/>
                <a:ext cx="7774341" cy="930516"/>
                <a:chOff x="38019" y="1087407"/>
                <a:chExt cx="8353757" cy="1029718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1AC881E-7F6F-3743-8252-9C46880B343D}"/>
                    </a:ext>
                  </a:extLst>
                </p:cNvPr>
                <p:cNvSpPr txBox="1"/>
                <p:nvPr/>
              </p:nvSpPr>
              <p:spPr>
                <a:xfrm>
                  <a:off x="989532" y="1656459"/>
                  <a:ext cx="105165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Parliament introduces notification of Withdrawal Bill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90DC1F9-BFB0-0F41-BCEC-F348EDDB7F2A}"/>
                    </a:ext>
                  </a:extLst>
                </p:cNvPr>
                <p:cNvSpPr txBox="1"/>
                <p:nvPr/>
              </p:nvSpPr>
              <p:spPr>
                <a:xfrm>
                  <a:off x="38019" y="1221762"/>
                  <a:ext cx="584692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schemeClr val="bg1">
                          <a:lumMod val="7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rPr>
                    <a:t>KEY DATES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E54B8AA-1D69-FC47-9D82-0D39C2FFBAAA}"/>
                    </a:ext>
                  </a:extLst>
                </p:cNvPr>
                <p:cNvSpPr txBox="1"/>
                <p:nvPr/>
              </p:nvSpPr>
              <p:spPr>
                <a:xfrm>
                  <a:off x="1438912" y="1274102"/>
                  <a:ext cx="403158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31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st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JAN</a:t>
                  </a: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65FB1B96-E46A-D94B-8A25-74CEEA26E18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458817" y="1087407"/>
                  <a:ext cx="395174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EEE144F-3329-B640-8E4E-CA3C6CC8B42F}"/>
                    </a:ext>
                  </a:extLst>
                </p:cNvPr>
                <p:cNvSpPr txBox="1"/>
                <p:nvPr/>
              </p:nvSpPr>
              <p:spPr>
                <a:xfrm>
                  <a:off x="1797375" y="1693241"/>
                  <a:ext cx="644203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Article 50 Triggered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91537A4-E176-864F-B7CD-7378AF4242EA}"/>
                    </a:ext>
                  </a:extLst>
                </p:cNvPr>
                <p:cNvSpPr txBox="1"/>
                <p:nvPr/>
              </p:nvSpPr>
              <p:spPr>
                <a:xfrm>
                  <a:off x="2835301" y="1708419"/>
                  <a:ext cx="873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Brexit negotiations officially begin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F07178D-D78A-F447-A185-4E9ADC846E86}"/>
                    </a:ext>
                  </a:extLst>
                </p:cNvPr>
                <p:cNvSpPr txBox="1"/>
                <p:nvPr/>
              </p:nvSpPr>
              <p:spPr>
                <a:xfrm>
                  <a:off x="4438156" y="1669624"/>
                  <a:ext cx="743416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£50bn Divorce announced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F3EA18B-7798-324A-8FEA-C25C68DDC134}"/>
                    </a:ext>
                  </a:extLst>
                </p:cNvPr>
                <p:cNvSpPr txBox="1"/>
                <p:nvPr/>
              </p:nvSpPr>
              <p:spPr>
                <a:xfrm>
                  <a:off x="4959217" y="1717727"/>
                  <a:ext cx="899618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UK-EU interim deal announced</a:t>
                  </a:r>
                </a:p>
              </p:txBody>
            </p:sp>
            <p:sp>
              <p:nvSpPr>
                <p:cNvPr id="64" name="TextBox 28">
                  <a:extLst>
                    <a:ext uri="{FF2B5EF4-FFF2-40B4-BE49-F238E27FC236}">
                      <a16:creationId xmlns:a16="http://schemas.microsoft.com/office/drawing/2014/main" id="{80331430-F8E8-2B44-A5C3-4B6A42EE008E}"/>
                    </a:ext>
                  </a:extLst>
                </p:cNvPr>
                <p:cNvSpPr txBox="1"/>
                <p:nvPr/>
              </p:nvSpPr>
              <p:spPr>
                <a:xfrm>
                  <a:off x="6715772" y="1669624"/>
                  <a:ext cx="799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Chequers deal/Johnson &amp; Davis resign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F473E90-2359-0441-B7BE-BB7C15F59E98}"/>
                    </a:ext>
                  </a:extLst>
                </p:cNvPr>
                <p:cNvSpPr txBox="1"/>
                <p:nvPr/>
              </p:nvSpPr>
              <p:spPr>
                <a:xfrm>
                  <a:off x="6901274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JUL</a:t>
                  </a: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5098B00B-185A-2D4D-ADF4-D13B3B6572D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891554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8FF9D77-985A-734C-BB2B-1EC1112A97DC}"/>
                    </a:ext>
                  </a:extLst>
                </p:cNvPr>
                <p:cNvSpPr txBox="1"/>
                <p:nvPr/>
              </p:nvSpPr>
              <p:spPr>
                <a:xfrm>
                  <a:off x="7863739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rd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OCT</a:t>
                  </a: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45EACACD-C559-3448-8E4F-88BBD76B0CB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854019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69" name="TextBox 28">
                  <a:extLst>
                    <a:ext uri="{FF2B5EF4-FFF2-40B4-BE49-F238E27FC236}">
                      <a16:creationId xmlns:a16="http://schemas.microsoft.com/office/drawing/2014/main" id="{B7A8E0EB-65B3-994B-9C61-C0D1E626DBDC}"/>
                    </a:ext>
                  </a:extLst>
                </p:cNvPr>
                <p:cNvSpPr txBox="1"/>
                <p:nvPr/>
              </p:nvSpPr>
              <p:spPr>
                <a:xfrm>
                  <a:off x="7697943" y="1656459"/>
                  <a:ext cx="693833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May’s Tory Conference Speech</a:t>
                  </a:r>
                </a:p>
              </p:txBody>
            </p:sp>
            <p:sp>
              <p:nvSpPr>
                <p:cNvPr id="70" name="TextBox 28">
                  <a:extLst>
                    <a:ext uri="{FF2B5EF4-FFF2-40B4-BE49-F238E27FC236}">
                      <a16:creationId xmlns:a16="http://schemas.microsoft.com/office/drawing/2014/main" id="{330C8F7C-58DC-F74C-9A44-29481D25E61F}"/>
                    </a:ext>
                  </a:extLst>
                </p:cNvPr>
                <p:cNvSpPr txBox="1"/>
                <p:nvPr/>
              </p:nvSpPr>
              <p:spPr>
                <a:xfrm>
                  <a:off x="5910647" y="1726168"/>
                  <a:ext cx="638777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One year to go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34EBE28-257B-504B-A395-4473C3217705}"/>
                    </a:ext>
                  </a:extLst>
                </p:cNvPr>
                <p:cNvSpPr txBox="1"/>
                <p:nvPr/>
              </p:nvSpPr>
              <p:spPr>
                <a:xfrm>
                  <a:off x="1930727" y="1289703"/>
                  <a:ext cx="453264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564DC3C4-10F4-BC4C-A57A-9730CC68ACE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950241" y="1103008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292894A-2BE9-7E46-ABE8-B7CFCE3FB2C9}"/>
                    </a:ext>
                  </a:extLst>
                </p:cNvPr>
                <p:cNvSpPr txBox="1"/>
                <p:nvPr/>
              </p:nvSpPr>
              <p:spPr>
                <a:xfrm>
                  <a:off x="3061722" y="1304229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19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JUN</a:t>
                  </a: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DCA48DF2-AD60-2C49-95DE-AF4F89991A8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081236" y="1117535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AAE377A0-BE9F-0B4E-8644-4ADEDA7D59D7}"/>
                    </a:ext>
                  </a:extLst>
                </p:cNvPr>
                <p:cNvSpPr txBox="1"/>
                <p:nvPr/>
              </p:nvSpPr>
              <p:spPr>
                <a:xfrm>
                  <a:off x="4609268" y="1312792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NOV</a:t>
                  </a: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E967AEC1-9D50-514E-B102-ABB9B426483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628781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DEEACF2-FF19-7B45-A0A1-299C12BCD91C}"/>
                    </a:ext>
                  </a:extLst>
                </p:cNvPr>
                <p:cNvSpPr txBox="1"/>
                <p:nvPr/>
              </p:nvSpPr>
              <p:spPr>
                <a:xfrm>
                  <a:off x="5157102" y="1312792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8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DEC</a:t>
                  </a: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19107394-B73D-AD4B-9E19-1DBEACE51E0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76617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464AD00-FA90-4540-A6D4-EA129CA5F195}"/>
                    </a:ext>
                  </a:extLst>
                </p:cNvPr>
                <p:cNvSpPr txBox="1"/>
                <p:nvPr/>
              </p:nvSpPr>
              <p:spPr>
                <a:xfrm>
                  <a:off x="6021608" y="1324018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2C6CE66F-0A67-A643-ADE2-04AEE2C5B13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41122" y="1137323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</p:grp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BA5E4FB-C5B7-E544-9FAA-6E3A464BD4B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03934" y="1112557"/>
                <a:ext cx="360536" cy="494310"/>
              </a:xfrm>
              <a:custGeom>
                <a:avLst/>
                <a:gdLst/>
                <a:ahLst/>
                <a:cxnLst>
                  <a:cxn ang="0">
                    <a:pos x="282" y="34"/>
                  </a:cxn>
                  <a:cxn ang="0">
                    <a:pos x="263" y="34"/>
                  </a:cxn>
                  <a:cxn ang="0">
                    <a:pos x="263" y="58"/>
                  </a:cxn>
                  <a:cxn ang="0">
                    <a:pos x="234" y="86"/>
                  </a:cxn>
                  <a:cxn ang="0">
                    <a:pos x="234" y="86"/>
                  </a:cxn>
                  <a:cxn ang="0">
                    <a:pos x="206" y="58"/>
                  </a:cxn>
                  <a:cxn ang="0">
                    <a:pos x="206" y="34"/>
                  </a:cxn>
                  <a:cxn ang="0">
                    <a:pos x="110" y="34"/>
                  </a:cxn>
                  <a:cxn ang="0">
                    <a:pos x="110" y="58"/>
                  </a:cxn>
                  <a:cxn ang="0">
                    <a:pos x="81" y="86"/>
                  </a:cxn>
                  <a:cxn ang="0">
                    <a:pos x="81" y="86"/>
                  </a:cxn>
                  <a:cxn ang="0">
                    <a:pos x="52" y="58"/>
                  </a:cxn>
                  <a:cxn ang="0">
                    <a:pos x="52" y="34"/>
                  </a:cxn>
                  <a:cxn ang="0">
                    <a:pos x="33" y="34"/>
                  </a:cxn>
                  <a:cxn ang="0">
                    <a:pos x="0" y="67"/>
                  </a:cxn>
                  <a:cxn ang="0">
                    <a:pos x="0" y="260"/>
                  </a:cxn>
                  <a:cxn ang="0">
                    <a:pos x="33" y="293"/>
                  </a:cxn>
                  <a:cxn ang="0">
                    <a:pos x="282" y="293"/>
                  </a:cxn>
                  <a:cxn ang="0">
                    <a:pos x="315" y="260"/>
                  </a:cxn>
                  <a:cxn ang="0">
                    <a:pos x="315" y="67"/>
                  </a:cxn>
                  <a:cxn ang="0">
                    <a:pos x="282" y="34"/>
                  </a:cxn>
                  <a:cxn ang="0">
                    <a:pos x="298" y="260"/>
                  </a:cxn>
                  <a:cxn ang="0">
                    <a:pos x="282" y="275"/>
                  </a:cxn>
                  <a:cxn ang="0">
                    <a:pos x="33" y="275"/>
                  </a:cxn>
                  <a:cxn ang="0">
                    <a:pos x="18" y="260"/>
                  </a:cxn>
                  <a:cxn ang="0">
                    <a:pos x="18" y="116"/>
                  </a:cxn>
                  <a:cxn ang="0">
                    <a:pos x="298" y="116"/>
                  </a:cxn>
                  <a:cxn ang="0">
                    <a:pos x="298" y="260"/>
                  </a:cxn>
                  <a:cxn ang="0">
                    <a:pos x="81" y="74"/>
                  </a:cxn>
                  <a:cxn ang="0">
                    <a:pos x="81" y="74"/>
                  </a:cxn>
                  <a:cxn ang="0">
                    <a:pos x="98" y="58"/>
                  </a:cxn>
                  <a:cxn ang="0">
                    <a:pos x="98" y="16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5" y="16"/>
                  </a:cxn>
                  <a:cxn ang="0">
                    <a:pos x="65" y="58"/>
                  </a:cxn>
                  <a:cxn ang="0">
                    <a:pos x="81" y="74"/>
                  </a:cxn>
                  <a:cxn ang="0">
                    <a:pos x="234" y="74"/>
                  </a:cxn>
                  <a:cxn ang="0">
                    <a:pos x="234" y="74"/>
                  </a:cxn>
                  <a:cxn ang="0">
                    <a:pos x="251" y="58"/>
                  </a:cxn>
                  <a:cxn ang="0">
                    <a:pos x="251" y="16"/>
                  </a:cxn>
                  <a:cxn ang="0">
                    <a:pos x="234" y="0"/>
                  </a:cxn>
                  <a:cxn ang="0">
                    <a:pos x="234" y="0"/>
                  </a:cxn>
                  <a:cxn ang="0">
                    <a:pos x="218" y="16"/>
                  </a:cxn>
                  <a:cxn ang="0">
                    <a:pos x="218" y="58"/>
                  </a:cxn>
                  <a:cxn ang="0">
                    <a:pos x="234" y="74"/>
                  </a:cxn>
                </a:cxnLst>
                <a:rect l="0" t="0" r="r" b="b"/>
                <a:pathLst>
                  <a:path w="315" h="293">
                    <a:moveTo>
                      <a:pt x="282" y="34"/>
                    </a:move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58"/>
                      <a:pt x="263" y="58"/>
                      <a:pt x="263" y="58"/>
                    </a:cubicBezTo>
                    <a:cubicBezTo>
                      <a:pt x="263" y="73"/>
                      <a:pt x="250" y="86"/>
                      <a:pt x="234" y="86"/>
                    </a:cubicBezTo>
                    <a:cubicBezTo>
                      <a:pt x="234" y="86"/>
                      <a:pt x="234" y="86"/>
                      <a:pt x="234" y="86"/>
                    </a:cubicBezTo>
                    <a:cubicBezTo>
                      <a:pt x="219" y="86"/>
                      <a:pt x="206" y="73"/>
                      <a:pt x="206" y="58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73"/>
                      <a:pt x="97" y="86"/>
                      <a:pt x="81" y="8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65" y="86"/>
                      <a:pt x="52" y="73"/>
                      <a:pt x="52" y="58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5" y="34"/>
                      <a:pt x="0" y="49"/>
                      <a:pt x="0" y="67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8"/>
                      <a:pt x="15" y="293"/>
                      <a:pt x="33" y="293"/>
                    </a:cubicBezTo>
                    <a:cubicBezTo>
                      <a:pt x="282" y="293"/>
                      <a:pt x="282" y="293"/>
                      <a:pt x="282" y="293"/>
                    </a:cubicBezTo>
                    <a:cubicBezTo>
                      <a:pt x="300" y="293"/>
                      <a:pt x="315" y="278"/>
                      <a:pt x="315" y="260"/>
                    </a:cubicBezTo>
                    <a:cubicBezTo>
                      <a:pt x="315" y="67"/>
                      <a:pt x="315" y="67"/>
                      <a:pt x="315" y="67"/>
                    </a:cubicBezTo>
                    <a:cubicBezTo>
                      <a:pt x="315" y="49"/>
                      <a:pt x="300" y="34"/>
                      <a:pt x="282" y="34"/>
                    </a:cubicBezTo>
                    <a:close/>
                    <a:moveTo>
                      <a:pt x="298" y="260"/>
                    </a:moveTo>
                    <a:cubicBezTo>
                      <a:pt x="298" y="268"/>
                      <a:pt x="291" y="275"/>
                      <a:pt x="282" y="275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25" y="275"/>
                      <a:pt x="18" y="268"/>
                      <a:pt x="18" y="260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298" y="116"/>
                      <a:pt x="298" y="116"/>
                      <a:pt x="298" y="116"/>
                    </a:cubicBezTo>
                    <a:lnTo>
                      <a:pt x="298" y="260"/>
                    </a:lnTo>
                    <a:close/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90" y="74"/>
                      <a:pt x="98" y="67"/>
                      <a:pt x="98" y="58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7"/>
                      <a:pt x="90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2" y="0"/>
                      <a:pt x="65" y="7"/>
                      <a:pt x="65" y="16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67"/>
                      <a:pt x="72" y="74"/>
                      <a:pt x="81" y="74"/>
                    </a:cubicBezTo>
                    <a:close/>
                    <a:moveTo>
                      <a:pt x="234" y="74"/>
                    </a:moveTo>
                    <a:cubicBezTo>
                      <a:pt x="234" y="74"/>
                      <a:pt x="234" y="74"/>
                      <a:pt x="234" y="74"/>
                    </a:cubicBezTo>
                    <a:cubicBezTo>
                      <a:pt x="244" y="74"/>
                      <a:pt x="251" y="67"/>
                      <a:pt x="251" y="58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7"/>
                      <a:pt x="244" y="0"/>
                      <a:pt x="234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25" y="0"/>
                      <a:pt x="218" y="7"/>
                      <a:pt x="218" y="16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8" y="67"/>
                      <a:pt x="225" y="74"/>
                      <a:pt x="234" y="74"/>
                    </a:cubicBezTo>
                    <a:close/>
                  </a:path>
                </a:pathLst>
              </a:custGeom>
              <a:solidFill>
                <a:srgbClr val="B1DB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6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D6FC8F4-D0F7-3D45-911B-67A1790C0A18}"/>
                </a:ext>
              </a:extLst>
            </p:cNvPr>
            <p:cNvGrpSpPr/>
            <p:nvPr/>
          </p:nvGrpSpPr>
          <p:grpSpPr>
            <a:xfrm>
              <a:off x="8061347" y="1301223"/>
              <a:ext cx="645709" cy="742159"/>
              <a:chOff x="8061347" y="1301223"/>
              <a:chExt cx="645709" cy="742159"/>
            </a:xfrm>
          </p:grpSpPr>
          <p:sp>
            <p:nvSpPr>
              <p:cNvPr id="51" name="TextBox 28">
                <a:extLst>
                  <a:ext uri="{FF2B5EF4-FFF2-40B4-BE49-F238E27FC236}">
                    <a16:creationId xmlns:a16="http://schemas.microsoft.com/office/drawing/2014/main" id="{39848188-E50E-B149-8D61-89B59DCE8E1B}"/>
                  </a:ext>
                </a:extLst>
              </p:cNvPr>
              <p:cNvSpPr txBox="1"/>
              <p:nvPr/>
            </p:nvSpPr>
            <p:spPr>
              <a:xfrm>
                <a:off x="8061347" y="1581717"/>
                <a:ext cx="645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600" dirty="0">
                    <a:latin typeface="Corbel" charset="0"/>
                    <a:ea typeface="Corbel" charset="0"/>
                    <a:cs typeface="Corbel" charset="0"/>
                  </a:rPr>
                  <a:t>May’s Deal Defeated in Commons Vote </a:t>
                </a:r>
              </a:p>
            </p:txBody>
          </p:sp>
          <p:sp>
            <p:nvSpPr>
              <p:cNvPr id="52" name="TextBox 97">
                <a:extLst>
                  <a:ext uri="{FF2B5EF4-FFF2-40B4-BE49-F238E27FC236}">
                    <a16:creationId xmlns:a16="http://schemas.microsoft.com/office/drawing/2014/main" id="{5754F06C-5615-4A41-A36B-67B866231B4C}"/>
                  </a:ext>
                </a:extLst>
              </p:cNvPr>
              <p:cNvSpPr txBox="1"/>
              <p:nvPr/>
            </p:nvSpPr>
            <p:spPr>
              <a:xfrm>
                <a:off x="8219862" y="1301223"/>
                <a:ext cx="30215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15</a:t>
                </a:r>
                <a:r>
                  <a:rPr lang="en-GB" sz="500" b="1" baseline="30000" dirty="0">
                    <a:latin typeface="Corbel" charset="0"/>
                    <a:ea typeface="Corbel" charset="0"/>
                    <a:cs typeface="Corbel" charset="0"/>
                  </a:rPr>
                  <a:t>th</a:t>
                </a:r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 Jan</a:t>
                </a:r>
                <a:endParaRPr lang="en-GB" sz="400" b="1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5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910295"/>
              </p:ext>
            </p:extLst>
          </p:nvPr>
        </p:nvGraphicFramePr>
        <p:xfrm>
          <a:off x="3006039" y="2389451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Britain will be economically better off post Brexit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29900" y="3240057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12267" y="4159773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835" y="4554996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75892" y="2860995"/>
            <a:ext cx="376076" cy="379062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87754" y="3717032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be economically better off post Brexit (n=2,000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233402"/>
              </p:ext>
            </p:extLst>
          </p:nvPr>
        </p:nvGraphicFramePr>
        <p:xfrm>
          <a:off x="383568" y="958897"/>
          <a:ext cx="8640514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7174330-3B93-734C-93F2-817D5C81AA79}"/>
              </a:ext>
            </a:extLst>
          </p:cNvPr>
          <p:cNvGrpSpPr/>
          <p:nvPr/>
        </p:nvGrpSpPr>
        <p:grpSpPr>
          <a:xfrm>
            <a:off x="38018" y="1087407"/>
            <a:ext cx="8669038" cy="955975"/>
            <a:chOff x="38018" y="1087407"/>
            <a:chExt cx="8669038" cy="95597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A73629-B865-7C4B-86D9-9B59ECE0988F}"/>
                </a:ext>
              </a:extLst>
            </p:cNvPr>
            <p:cNvGrpSpPr/>
            <p:nvPr/>
          </p:nvGrpSpPr>
          <p:grpSpPr>
            <a:xfrm>
              <a:off x="38018" y="1087407"/>
              <a:ext cx="8526452" cy="930516"/>
              <a:chOff x="38018" y="1087407"/>
              <a:chExt cx="8526452" cy="93051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F96F158-FCE3-5B40-8B3F-607FF86EB3ED}"/>
                  </a:ext>
                </a:extLst>
              </p:cNvPr>
              <p:cNvGrpSpPr/>
              <p:nvPr/>
            </p:nvGrpSpPr>
            <p:grpSpPr>
              <a:xfrm>
                <a:off x="38018" y="1087407"/>
                <a:ext cx="7774341" cy="930516"/>
                <a:chOff x="38019" y="1087407"/>
                <a:chExt cx="8353757" cy="1029718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5B1940A-8F44-9545-887E-DA86E2B62F4E}"/>
                    </a:ext>
                  </a:extLst>
                </p:cNvPr>
                <p:cNvSpPr txBox="1"/>
                <p:nvPr/>
              </p:nvSpPr>
              <p:spPr>
                <a:xfrm>
                  <a:off x="989532" y="1656459"/>
                  <a:ext cx="105165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Parliament introduces notification of Withdrawal Bill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BA844A1-61B5-6A42-9AF9-8F9902077C63}"/>
                    </a:ext>
                  </a:extLst>
                </p:cNvPr>
                <p:cNvSpPr txBox="1"/>
                <p:nvPr/>
              </p:nvSpPr>
              <p:spPr>
                <a:xfrm>
                  <a:off x="38019" y="1221762"/>
                  <a:ext cx="584692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schemeClr val="bg1">
                          <a:lumMod val="7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rPr>
                    <a:t>KEY DATES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B90C229-DD4A-F041-85EF-C0A50E10B68D}"/>
                    </a:ext>
                  </a:extLst>
                </p:cNvPr>
                <p:cNvSpPr txBox="1"/>
                <p:nvPr/>
              </p:nvSpPr>
              <p:spPr>
                <a:xfrm>
                  <a:off x="1438912" y="1274102"/>
                  <a:ext cx="403158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31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st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JAN</a:t>
                  </a: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F50078DD-4E60-AE4B-BE7D-DE427F234B3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458817" y="1087407"/>
                  <a:ext cx="395174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3F491E3-92B2-2349-8E97-E4EBE2CD8430}"/>
                    </a:ext>
                  </a:extLst>
                </p:cNvPr>
                <p:cNvSpPr txBox="1"/>
                <p:nvPr/>
              </p:nvSpPr>
              <p:spPr>
                <a:xfrm>
                  <a:off x="1797375" y="1693241"/>
                  <a:ext cx="644203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Article 50 Triggered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0AEE030D-CEFF-4F41-BE8B-B9739E07337D}"/>
                    </a:ext>
                  </a:extLst>
                </p:cNvPr>
                <p:cNvSpPr txBox="1"/>
                <p:nvPr/>
              </p:nvSpPr>
              <p:spPr>
                <a:xfrm>
                  <a:off x="2835301" y="1708419"/>
                  <a:ext cx="873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Brexit negotiations officially begin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193DC6B-378F-D747-86F5-7AE6ABD26F06}"/>
                    </a:ext>
                  </a:extLst>
                </p:cNvPr>
                <p:cNvSpPr txBox="1"/>
                <p:nvPr/>
              </p:nvSpPr>
              <p:spPr>
                <a:xfrm>
                  <a:off x="4438156" y="1669624"/>
                  <a:ext cx="743416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£50bn Divorce announced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2B1C7C9-50FE-0148-B4A9-2DE3E3F68A4F}"/>
                    </a:ext>
                  </a:extLst>
                </p:cNvPr>
                <p:cNvSpPr txBox="1"/>
                <p:nvPr/>
              </p:nvSpPr>
              <p:spPr>
                <a:xfrm>
                  <a:off x="4959217" y="1717727"/>
                  <a:ext cx="899618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UK-EU interim deal announced</a:t>
                  </a:r>
                </a:p>
              </p:txBody>
            </p:sp>
            <p:sp>
              <p:nvSpPr>
                <p:cNvPr id="93" name="TextBox 28">
                  <a:extLst>
                    <a:ext uri="{FF2B5EF4-FFF2-40B4-BE49-F238E27FC236}">
                      <a16:creationId xmlns:a16="http://schemas.microsoft.com/office/drawing/2014/main" id="{5BE1D52A-1222-D149-8645-2262A41C6809}"/>
                    </a:ext>
                  </a:extLst>
                </p:cNvPr>
                <p:cNvSpPr txBox="1"/>
                <p:nvPr/>
              </p:nvSpPr>
              <p:spPr>
                <a:xfrm>
                  <a:off x="6715772" y="1669624"/>
                  <a:ext cx="799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Chequers deal/Johnson &amp; Davis resign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EDB7FF0-3A00-4E44-A556-7B88E7F996C6}"/>
                    </a:ext>
                  </a:extLst>
                </p:cNvPr>
                <p:cNvSpPr txBox="1"/>
                <p:nvPr/>
              </p:nvSpPr>
              <p:spPr>
                <a:xfrm>
                  <a:off x="6901274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JUL</a:t>
                  </a: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4EDD1AAA-D0A6-6E4F-B647-6372B8F80CE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891554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8C9D235-5BCE-6340-8E06-A4E2F20A54CA}"/>
                    </a:ext>
                  </a:extLst>
                </p:cNvPr>
                <p:cNvSpPr txBox="1"/>
                <p:nvPr/>
              </p:nvSpPr>
              <p:spPr>
                <a:xfrm>
                  <a:off x="7863739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rd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OCT</a:t>
                  </a: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99C72F79-E5B3-6A4A-83BE-669CF9833E2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854019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98" name="TextBox 28">
                  <a:extLst>
                    <a:ext uri="{FF2B5EF4-FFF2-40B4-BE49-F238E27FC236}">
                      <a16:creationId xmlns:a16="http://schemas.microsoft.com/office/drawing/2014/main" id="{65B5F3B8-E847-1B4B-AE9D-CC69A68204A2}"/>
                    </a:ext>
                  </a:extLst>
                </p:cNvPr>
                <p:cNvSpPr txBox="1"/>
                <p:nvPr/>
              </p:nvSpPr>
              <p:spPr>
                <a:xfrm>
                  <a:off x="7697943" y="1656459"/>
                  <a:ext cx="693833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May’s Tory Conference Speech</a:t>
                  </a:r>
                </a:p>
              </p:txBody>
            </p:sp>
            <p:sp>
              <p:nvSpPr>
                <p:cNvPr id="99" name="TextBox 28">
                  <a:extLst>
                    <a:ext uri="{FF2B5EF4-FFF2-40B4-BE49-F238E27FC236}">
                      <a16:creationId xmlns:a16="http://schemas.microsoft.com/office/drawing/2014/main" id="{474C3CBE-A028-0D42-B66C-B6ED40014E6E}"/>
                    </a:ext>
                  </a:extLst>
                </p:cNvPr>
                <p:cNvSpPr txBox="1"/>
                <p:nvPr/>
              </p:nvSpPr>
              <p:spPr>
                <a:xfrm>
                  <a:off x="5910647" y="1726168"/>
                  <a:ext cx="638777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One year to go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EBCB121-DF24-E543-A473-F81608B93F14}"/>
                    </a:ext>
                  </a:extLst>
                </p:cNvPr>
                <p:cNvSpPr txBox="1"/>
                <p:nvPr/>
              </p:nvSpPr>
              <p:spPr>
                <a:xfrm>
                  <a:off x="1930727" y="1289703"/>
                  <a:ext cx="453264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425E6916-3FFB-F740-95F8-C10BC5724F7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950241" y="1103008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F5F5A2A-D91D-8345-B94F-8B9EA0F3F5E4}"/>
                    </a:ext>
                  </a:extLst>
                </p:cNvPr>
                <p:cNvSpPr txBox="1"/>
                <p:nvPr/>
              </p:nvSpPr>
              <p:spPr>
                <a:xfrm>
                  <a:off x="3061722" y="1304229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19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JUN</a:t>
                  </a: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BF001447-8E9B-B745-AC25-35655364E97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081236" y="1117535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904DF9B-5B78-3E4E-83F6-C1C7EC202036}"/>
                    </a:ext>
                  </a:extLst>
                </p:cNvPr>
                <p:cNvSpPr txBox="1"/>
                <p:nvPr/>
              </p:nvSpPr>
              <p:spPr>
                <a:xfrm>
                  <a:off x="4609268" y="1312792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NOV</a:t>
                  </a: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6AB797DA-E275-3445-A4A0-A7E1BD5F333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628781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F1EBC043-3C4D-9A4C-8B6E-AF616044CB51}"/>
                    </a:ext>
                  </a:extLst>
                </p:cNvPr>
                <p:cNvSpPr txBox="1"/>
                <p:nvPr/>
              </p:nvSpPr>
              <p:spPr>
                <a:xfrm>
                  <a:off x="5157102" y="1312792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8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DEC</a:t>
                  </a: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9E53AD56-4FA2-9E4F-9D89-A3EA59E2E7E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76617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7EFFC14-B20A-084F-BC47-4F65AFB99522}"/>
                    </a:ext>
                  </a:extLst>
                </p:cNvPr>
                <p:cNvSpPr txBox="1"/>
                <p:nvPr/>
              </p:nvSpPr>
              <p:spPr>
                <a:xfrm>
                  <a:off x="6021608" y="1324018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10A1E80C-1318-3840-B595-9C0C4679B49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41122" y="1137323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</p:grp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F965ED7-A41D-8F46-AFE7-7E0A0A3AEE8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03934" y="1112557"/>
                <a:ext cx="360536" cy="494310"/>
              </a:xfrm>
              <a:custGeom>
                <a:avLst/>
                <a:gdLst/>
                <a:ahLst/>
                <a:cxnLst>
                  <a:cxn ang="0">
                    <a:pos x="282" y="34"/>
                  </a:cxn>
                  <a:cxn ang="0">
                    <a:pos x="263" y="34"/>
                  </a:cxn>
                  <a:cxn ang="0">
                    <a:pos x="263" y="58"/>
                  </a:cxn>
                  <a:cxn ang="0">
                    <a:pos x="234" y="86"/>
                  </a:cxn>
                  <a:cxn ang="0">
                    <a:pos x="234" y="86"/>
                  </a:cxn>
                  <a:cxn ang="0">
                    <a:pos x="206" y="58"/>
                  </a:cxn>
                  <a:cxn ang="0">
                    <a:pos x="206" y="34"/>
                  </a:cxn>
                  <a:cxn ang="0">
                    <a:pos x="110" y="34"/>
                  </a:cxn>
                  <a:cxn ang="0">
                    <a:pos x="110" y="58"/>
                  </a:cxn>
                  <a:cxn ang="0">
                    <a:pos x="81" y="86"/>
                  </a:cxn>
                  <a:cxn ang="0">
                    <a:pos x="81" y="86"/>
                  </a:cxn>
                  <a:cxn ang="0">
                    <a:pos x="52" y="58"/>
                  </a:cxn>
                  <a:cxn ang="0">
                    <a:pos x="52" y="34"/>
                  </a:cxn>
                  <a:cxn ang="0">
                    <a:pos x="33" y="34"/>
                  </a:cxn>
                  <a:cxn ang="0">
                    <a:pos x="0" y="67"/>
                  </a:cxn>
                  <a:cxn ang="0">
                    <a:pos x="0" y="260"/>
                  </a:cxn>
                  <a:cxn ang="0">
                    <a:pos x="33" y="293"/>
                  </a:cxn>
                  <a:cxn ang="0">
                    <a:pos x="282" y="293"/>
                  </a:cxn>
                  <a:cxn ang="0">
                    <a:pos x="315" y="260"/>
                  </a:cxn>
                  <a:cxn ang="0">
                    <a:pos x="315" y="67"/>
                  </a:cxn>
                  <a:cxn ang="0">
                    <a:pos x="282" y="34"/>
                  </a:cxn>
                  <a:cxn ang="0">
                    <a:pos x="298" y="260"/>
                  </a:cxn>
                  <a:cxn ang="0">
                    <a:pos x="282" y="275"/>
                  </a:cxn>
                  <a:cxn ang="0">
                    <a:pos x="33" y="275"/>
                  </a:cxn>
                  <a:cxn ang="0">
                    <a:pos x="18" y="260"/>
                  </a:cxn>
                  <a:cxn ang="0">
                    <a:pos x="18" y="116"/>
                  </a:cxn>
                  <a:cxn ang="0">
                    <a:pos x="298" y="116"/>
                  </a:cxn>
                  <a:cxn ang="0">
                    <a:pos x="298" y="260"/>
                  </a:cxn>
                  <a:cxn ang="0">
                    <a:pos x="81" y="74"/>
                  </a:cxn>
                  <a:cxn ang="0">
                    <a:pos x="81" y="74"/>
                  </a:cxn>
                  <a:cxn ang="0">
                    <a:pos x="98" y="58"/>
                  </a:cxn>
                  <a:cxn ang="0">
                    <a:pos x="98" y="16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5" y="16"/>
                  </a:cxn>
                  <a:cxn ang="0">
                    <a:pos x="65" y="58"/>
                  </a:cxn>
                  <a:cxn ang="0">
                    <a:pos x="81" y="74"/>
                  </a:cxn>
                  <a:cxn ang="0">
                    <a:pos x="234" y="74"/>
                  </a:cxn>
                  <a:cxn ang="0">
                    <a:pos x="234" y="74"/>
                  </a:cxn>
                  <a:cxn ang="0">
                    <a:pos x="251" y="58"/>
                  </a:cxn>
                  <a:cxn ang="0">
                    <a:pos x="251" y="16"/>
                  </a:cxn>
                  <a:cxn ang="0">
                    <a:pos x="234" y="0"/>
                  </a:cxn>
                  <a:cxn ang="0">
                    <a:pos x="234" y="0"/>
                  </a:cxn>
                  <a:cxn ang="0">
                    <a:pos x="218" y="16"/>
                  </a:cxn>
                  <a:cxn ang="0">
                    <a:pos x="218" y="58"/>
                  </a:cxn>
                  <a:cxn ang="0">
                    <a:pos x="234" y="74"/>
                  </a:cxn>
                </a:cxnLst>
                <a:rect l="0" t="0" r="r" b="b"/>
                <a:pathLst>
                  <a:path w="315" h="293">
                    <a:moveTo>
                      <a:pt x="282" y="34"/>
                    </a:move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58"/>
                      <a:pt x="263" y="58"/>
                      <a:pt x="263" y="58"/>
                    </a:cubicBezTo>
                    <a:cubicBezTo>
                      <a:pt x="263" y="73"/>
                      <a:pt x="250" y="86"/>
                      <a:pt x="234" y="86"/>
                    </a:cubicBezTo>
                    <a:cubicBezTo>
                      <a:pt x="234" y="86"/>
                      <a:pt x="234" y="86"/>
                      <a:pt x="234" y="86"/>
                    </a:cubicBezTo>
                    <a:cubicBezTo>
                      <a:pt x="219" y="86"/>
                      <a:pt x="206" y="73"/>
                      <a:pt x="206" y="58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73"/>
                      <a:pt x="97" y="86"/>
                      <a:pt x="81" y="8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65" y="86"/>
                      <a:pt x="52" y="73"/>
                      <a:pt x="52" y="58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5" y="34"/>
                      <a:pt x="0" y="49"/>
                      <a:pt x="0" y="67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8"/>
                      <a:pt x="15" y="293"/>
                      <a:pt x="33" y="293"/>
                    </a:cubicBezTo>
                    <a:cubicBezTo>
                      <a:pt x="282" y="293"/>
                      <a:pt x="282" y="293"/>
                      <a:pt x="282" y="293"/>
                    </a:cubicBezTo>
                    <a:cubicBezTo>
                      <a:pt x="300" y="293"/>
                      <a:pt x="315" y="278"/>
                      <a:pt x="315" y="260"/>
                    </a:cubicBezTo>
                    <a:cubicBezTo>
                      <a:pt x="315" y="67"/>
                      <a:pt x="315" y="67"/>
                      <a:pt x="315" y="67"/>
                    </a:cubicBezTo>
                    <a:cubicBezTo>
                      <a:pt x="315" y="49"/>
                      <a:pt x="300" y="34"/>
                      <a:pt x="282" y="34"/>
                    </a:cubicBezTo>
                    <a:close/>
                    <a:moveTo>
                      <a:pt x="298" y="260"/>
                    </a:moveTo>
                    <a:cubicBezTo>
                      <a:pt x="298" y="268"/>
                      <a:pt x="291" y="275"/>
                      <a:pt x="282" y="275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25" y="275"/>
                      <a:pt x="18" y="268"/>
                      <a:pt x="18" y="260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298" y="116"/>
                      <a:pt x="298" y="116"/>
                      <a:pt x="298" y="116"/>
                    </a:cubicBezTo>
                    <a:lnTo>
                      <a:pt x="298" y="260"/>
                    </a:lnTo>
                    <a:close/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90" y="74"/>
                      <a:pt x="98" y="67"/>
                      <a:pt x="98" y="58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7"/>
                      <a:pt x="90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2" y="0"/>
                      <a:pt x="65" y="7"/>
                      <a:pt x="65" y="16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67"/>
                      <a:pt x="72" y="74"/>
                      <a:pt x="81" y="74"/>
                    </a:cubicBezTo>
                    <a:close/>
                    <a:moveTo>
                      <a:pt x="234" y="74"/>
                    </a:moveTo>
                    <a:cubicBezTo>
                      <a:pt x="234" y="74"/>
                      <a:pt x="234" y="74"/>
                      <a:pt x="234" y="74"/>
                    </a:cubicBezTo>
                    <a:cubicBezTo>
                      <a:pt x="244" y="74"/>
                      <a:pt x="251" y="67"/>
                      <a:pt x="251" y="58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7"/>
                      <a:pt x="244" y="0"/>
                      <a:pt x="234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25" y="0"/>
                      <a:pt x="218" y="7"/>
                      <a:pt x="218" y="16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8" y="67"/>
                      <a:pt x="225" y="74"/>
                      <a:pt x="234" y="74"/>
                    </a:cubicBezTo>
                    <a:close/>
                  </a:path>
                </a:pathLst>
              </a:custGeom>
              <a:solidFill>
                <a:srgbClr val="B1DB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6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7B8B757-AFEE-1A44-9FC9-76539774F5E5}"/>
                </a:ext>
              </a:extLst>
            </p:cNvPr>
            <p:cNvGrpSpPr/>
            <p:nvPr/>
          </p:nvGrpSpPr>
          <p:grpSpPr>
            <a:xfrm>
              <a:off x="8061347" y="1301223"/>
              <a:ext cx="645709" cy="742159"/>
              <a:chOff x="8061347" y="1301223"/>
              <a:chExt cx="645709" cy="742159"/>
            </a:xfrm>
          </p:grpSpPr>
          <p:sp>
            <p:nvSpPr>
              <p:cNvPr id="81" name="TextBox 28">
                <a:extLst>
                  <a:ext uri="{FF2B5EF4-FFF2-40B4-BE49-F238E27FC236}">
                    <a16:creationId xmlns:a16="http://schemas.microsoft.com/office/drawing/2014/main" id="{367E3413-314B-C04D-9D50-3FD172276AD4}"/>
                  </a:ext>
                </a:extLst>
              </p:cNvPr>
              <p:cNvSpPr txBox="1"/>
              <p:nvPr/>
            </p:nvSpPr>
            <p:spPr>
              <a:xfrm>
                <a:off x="8061347" y="1581717"/>
                <a:ext cx="645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600" dirty="0">
                    <a:latin typeface="Corbel" charset="0"/>
                    <a:ea typeface="Corbel" charset="0"/>
                    <a:cs typeface="Corbel" charset="0"/>
                  </a:rPr>
                  <a:t>May’s Deal Defeated in Commons Vote </a:t>
                </a:r>
              </a:p>
            </p:txBody>
          </p:sp>
          <p:sp>
            <p:nvSpPr>
              <p:cNvPr id="82" name="TextBox 97">
                <a:extLst>
                  <a:ext uri="{FF2B5EF4-FFF2-40B4-BE49-F238E27FC236}">
                    <a16:creationId xmlns:a16="http://schemas.microsoft.com/office/drawing/2014/main" id="{37984FBA-A93A-1E41-BD9B-AA8959DB207B}"/>
                  </a:ext>
                </a:extLst>
              </p:cNvPr>
              <p:cNvSpPr txBox="1"/>
              <p:nvPr/>
            </p:nvSpPr>
            <p:spPr>
              <a:xfrm>
                <a:off x="8219862" y="1301223"/>
                <a:ext cx="30215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15</a:t>
                </a:r>
                <a:r>
                  <a:rPr lang="en-GB" sz="500" b="1" baseline="30000" dirty="0">
                    <a:latin typeface="Corbel" charset="0"/>
                    <a:ea typeface="Corbel" charset="0"/>
                    <a:cs typeface="Corbel" charset="0"/>
                  </a:rPr>
                  <a:t>th</a:t>
                </a:r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 Jan</a:t>
                </a:r>
                <a:endParaRPr lang="en-GB" sz="400" b="1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98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Post Brexit, I think I personally will be financially better off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-390954" y="4175376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have more control over immigration post Brexit (n=2,000 online)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7481C4-6C73-764D-80C8-BD8F04A23AB3}"/>
              </a:ext>
            </a:extLst>
          </p:cNvPr>
          <p:cNvGrpSpPr/>
          <p:nvPr/>
        </p:nvGrpSpPr>
        <p:grpSpPr>
          <a:xfrm>
            <a:off x="1259632" y="5664098"/>
            <a:ext cx="6714924" cy="901594"/>
            <a:chOff x="1582230" y="4203754"/>
            <a:chExt cx="5850828" cy="901594"/>
          </a:xfrm>
        </p:grpSpPr>
        <p:sp>
          <p:nvSpPr>
            <p:cNvPr id="45" name="TextBox 44"/>
            <p:cNvSpPr txBox="1"/>
            <p:nvPr/>
          </p:nvSpPr>
          <p:spPr>
            <a:xfrm>
              <a:off x="4900917" y="4275473"/>
              <a:ext cx="817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4C6600"/>
                  </a:solidFill>
                  <a:latin typeface="Corbel" charset="0"/>
                  <a:ea typeface="Corbel" charset="0"/>
                  <a:cs typeface="Corbel" charset="0"/>
                </a:rPr>
                <a:t>NET:</a:t>
              </a:r>
            </a:p>
            <a:p>
              <a:r>
                <a:rPr lang="en-GB" sz="1600" b="1" dirty="0">
                  <a:solidFill>
                    <a:srgbClr val="4C6600"/>
                  </a:solidFill>
                  <a:latin typeface="Corbel" charset="0"/>
                  <a:ea typeface="Corbel" charset="0"/>
                  <a:cs typeface="Corbel" charset="0"/>
                </a:rPr>
                <a:t>AGREE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24190" y="4274351"/>
              <a:ext cx="11209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F50800"/>
                  </a:solidFill>
                  <a:latin typeface="Corbel" charset="0"/>
                  <a:ea typeface="Corbel" charset="0"/>
                  <a:cs typeface="Corbel" charset="0"/>
                </a:rPr>
                <a:t>NET:</a:t>
              </a:r>
            </a:p>
            <a:p>
              <a:r>
                <a:rPr lang="en-GB" sz="1600" b="1" dirty="0">
                  <a:solidFill>
                    <a:srgbClr val="F50800"/>
                  </a:solidFill>
                  <a:latin typeface="Corbel" charset="0"/>
                  <a:ea typeface="Corbel" charset="0"/>
                  <a:cs typeface="Corbel" charset="0"/>
                </a:rPr>
                <a:t>DISAGREE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99175" y="4310043"/>
              <a:ext cx="8338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DON’T </a:t>
              </a:r>
            </a:p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KNOW</a:t>
              </a:r>
            </a:p>
          </p:txBody>
        </p:sp>
        <p:sp>
          <p:nvSpPr>
            <p:cNvPr id="48" name="Freeform 17"/>
            <p:cNvSpPr>
              <a:spLocks noChangeAspect="1" noEditPoints="1"/>
            </p:cNvSpPr>
            <p:nvPr/>
          </p:nvSpPr>
          <p:spPr bwMode="auto">
            <a:xfrm>
              <a:off x="4568333" y="4203754"/>
              <a:ext cx="396858" cy="400008"/>
            </a:xfrm>
            <a:custGeom>
              <a:avLst/>
              <a:gdLst/>
              <a:ahLst/>
              <a:cxnLst>
                <a:cxn ang="0">
                  <a:pos x="426" y="254"/>
                </a:cxn>
                <a:cxn ang="0">
                  <a:pos x="421" y="189"/>
                </a:cxn>
                <a:cxn ang="0">
                  <a:pos x="385" y="149"/>
                </a:cxn>
                <a:cxn ang="0">
                  <a:pos x="279" y="147"/>
                </a:cxn>
                <a:cxn ang="0">
                  <a:pos x="300" y="14"/>
                </a:cxn>
                <a:cxn ang="0">
                  <a:pos x="248" y="8"/>
                </a:cxn>
                <a:cxn ang="0">
                  <a:pos x="227" y="69"/>
                </a:cxn>
                <a:cxn ang="0">
                  <a:pos x="174" y="135"/>
                </a:cxn>
                <a:cxn ang="0">
                  <a:pos x="128" y="196"/>
                </a:cxn>
                <a:cxn ang="0">
                  <a:pos x="110" y="176"/>
                </a:cxn>
                <a:cxn ang="0">
                  <a:pos x="0" y="194"/>
                </a:cxn>
                <a:cxn ang="0">
                  <a:pos x="0" y="411"/>
                </a:cxn>
                <a:cxn ang="0">
                  <a:pos x="110" y="429"/>
                </a:cxn>
                <a:cxn ang="0">
                  <a:pos x="128" y="401"/>
                </a:cxn>
                <a:cxn ang="0">
                  <a:pos x="305" y="429"/>
                </a:cxn>
                <a:cxn ang="0">
                  <a:pos x="390" y="410"/>
                </a:cxn>
                <a:cxn ang="0">
                  <a:pos x="403" y="354"/>
                </a:cxn>
                <a:cxn ang="0">
                  <a:pos x="422" y="317"/>
                </a:cxn>
                <a:cxn ang="0">
                  <a:pos x="417" y="279"/>
                </a:cxn>
                <a:cxn ang="0">
                  <a:pos x="110" y="412"/>
                </a:cxn>
                <a:cxn ang="0">
                  <a:pos x="17" y="411"/>
                </a:cxn>
                <a:cxn ang="0">
                  <a:pos x="17" y="194"/>
                </a:cxn>
                <a:cxn ang="0">
                  <a:pos x="110" y="194"/>
                </a:cxn>
                <a:cxn ang="0">
                  <a:pos x="110" y="411"/>
                </a:cxn>
                <a:cxn ang="0">
                  <a:pos x="405" y="317"/>
                </a:cxn>
                <a:cxn ang="0">
                  <a:pos x="374" y="348"/>
                </a:cxn>
                <a:cxn ang="0">
                  <a:pos x="390" y="364"/>
                </a:cxn>
                <a:cxn ang="0">
                  <a:pos x="380" y="396"/>
                </a:cxn>
                <a:cxn ang="0">
                  <a:pos x="305" y="412"/>
                </a:cxn>
                <a:cxn ang="0">
                  <a:pos x="128" y="384"/>
                </a:cxn>
                <a:cxn ang="0">
                  <a:pos x="190" y="142"/>
                </a:cxn>
                <a:cxn ang="0">
                  <a:pos x="242" y="77"/>
                </a:cxn>
                <a:cxn ang="0">
                  <a:pos x="260" y="21"/>
                </a:cxn>
                <a:cxn ang="0">
                  <a:pos x="286" y="25"/>
                </a:cxn>
                <a:cxn ang="0">
                  <a:pos x="254" y="153"/>
                </a:cxn>
                <a:cxn ang="0">
                  <a:pos x="262" y="166"/>
                </a:cxn>
                <a:cxn ang="0">
                  <a:pos x="381" y="166"/>
                </a:cxn>
                <a:cxn ang="0">
                  <a:pos x="404" y="189"/>
                </a:cxn>
                <a:cxn ang="0">
                  <a:pos x="386" y="223"/>
                </a:cxn>
                <a:cxn ang="0">
                  <a:pos x="409" y="254"/>
                </a:cxn>
                <a:cxn ang="0">
                  <a:pos x="390" y="277"/>
                </a:cxn>
                <a:cxn ang="0">
                  <a:pos x="389" y="293"/>
                </a:cxn>
              </a:cxnLst>
              <a:rect l="0" t="0" r="r" b="b"/>
              <a:pathLst>
                <a:path w="426" h="429">
                  <a:moveTo>
                    <a:pt x="417" y="279"/>
                  </a:moveTo>
                  <a:cubicBezTo>
                    <a:pt x="423" y="273"/>
                    <a:pt x="426" y="264"/>
                    <a:pt x="426" y="254"/>
                  </a:cubicBezTo>
                  <a:cubicBezTo>
                    <a:pt x="426" y="240"/>
                    <a:pt x="420" y="228"/>
                    <a:pt x="410" y="220"/>
                  </a:cubicBezTo>
                  <a:cubicBezTo>
                    <a:pt x="417" y="212"/>
                    <a:pt x="421" y="202"/>
                    <a:pt x="421" y="189"/>
                  </a:cubicBezTo>
                  <a:cubicBezTo>
                    <a:pt x="421" y="178"/>
                    <a:pt x="416" y="169"/>
                    <a:pt x="409" y="162"/>
                  </a:cubicBezTo>
                  <a:cubicBezTo>
                    <a:pt x="402" y="156"/>
                    <a:pt x="393" y="151"/>
                    <a:pt x="385" y="149"/>
                  </a:cubicBezTo>
                  <a:cubicBezTo>
                    <a:pt x="372" y="147"/>
                    <a:pt x="352" y="145"/>
                    <a:pt x="328" y="145"/>
                  </a:cubicBezTo>
                  <a:cubicBezTo>
                    <a:pt x="313" y="145"/>
                    <a:pt x="296" y="146"/>
                    <a:pt x="279" y="147"/>
                  </a:cubicBezTo>
                  <a:cubicBezTo>
                    <a:pt x="304" y="109"/>
                    <a:pt x="313" y="79"/>
                    <a:pt x="314" y="56"/>
                  </a:cubicBezTo>
                  <a:cubicBezTo>
                    <a:pt x="314" y="38"/>
                    <a:pt x="308" y="23"/>
                    <a:pt x="300" y="14"/>
                  </a:cubicBezTo>
                  <a:cubicBezTo>
                    <a:pt x="292" y="5"/>
                    <a:pt x="283" y="0"/>
                    <a:pt x="274" y="0"/>
                  </a:cubicBezTo>
                  <a:cubicBezTo>
                    <a:pt x="263" y="0"/>
                    <a:pt x="254" y="2"/>
                    <a:pt x="248" y="8"/>
                  </a:cubicBezTo>
                  <a:cubicBezTo>
                    <a:pt x="239" y="17"/>
                    <a:pt x="237" y="28"/>
                    <a:pt x="235" y="39"/>
                  </a:cubicBezTo>
                  <a:cubicBezTo>
                    <a:pt x="233" y="50"/>
                    <a:pt x="231" y="60"/>
                    <a:pt x="227" y="69"/>
                  </a:cubicBezTo>
                  <a:cubicBezTo>
                    <a:pt x="224" y="73"/>
                    <a:pt x="213" y="86"/>
                    <a:pt x="202" y="99"/>
                  </a:cubicBezTo>
                  <a:cubicBezTo>
                    <a:pt x="190" y="112"/>
                    <a:pt x="179" y="124"/>
                    <a:pt x="174" y="135"/>
                  </a:cubicBezTo>
                  <a:cubicBezTo>
                    <a:pt x="163" y="159"/>
                    <a:pt x="148" y="177"/>
                    <a:pt x="136" y="188"/>
                  </a:cubicBezTo>
                  <a:cubicBezTo>
                    <a:pt x="133" y="191"/>
                    <a:pt x="130" y="194"/>
                    <a:pt x="128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84"/>
                    <a:pt x="120" y="176"/>
                    <a:pt x="110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8" y="176"/>
                    <a:pt x="0" y="184"/>
                    <a:pt x="0" y="194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21"/>
                    <a:pt x="8" y="429"/>
                    <a:pt x="17" y="429"/>
                  </a:cubicBezTo>
                  <a:cubicBezTo>
                    <a:pt x="110" y="429"/>
                    <a:pt x="110" y="429"/>
                    <a:pt x="110" y="429"/>
                  </a:cubicBezTo>
                  <a:cubicBezTo>
                    <a:pt x="120" y="429"/>
                    <a:pt x="128" y="421"/>
                    <a:pt x="128" y="41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79" y="408"/>
                    <a:pt x="225" y="424"/>
                    <a:pt x="264" y="427"/>
                  </a:cubicBezTo>
                  <a:cubicBezTo>
                    <a:pt x="279" y="428"/>
                    <a:pt x="293" y="429"/>
                    <a:pt x="305" y="429"/>
                  </a:cubicBezTo>
                  <a:cubicBezTo>
                    <a:pt x="325" y="429"/>
                    <a:pt x="342" y="427"/>
                    <a:pt x="356" y="423"/>
                  </a:cubicBezTo>
                  <a:cubicBezTo>
                    <a:pt x="367" y="421"/>
                    <a:pt x="379" y="417"/>
                    <a:pt x="390" y="410"/>
                  </a:cubicBezTo>
                  <a:cubicBezTo>
                    <a:pt x="401" y="402"/>
                    <a:pt x="410" y="389"/>
                    <a:pt x="410" y="372"/>
                  </a:cubicBezTo>
                  <a:cubicBezTo>
                    <a:pt x="410" y="365"/>
                    <a:pt x="407" y="359"/>
                    <a:pt x="403" y="354"/>
                  </a:cubicBezTo>
                  <a:cubicBezTo>
                    <a:pt x="403" y="353"/>
                    <a:pt x="402" y="352"/>
                    <a:pt x="402" y="352"/>
                  </a:cubicBezTo>
                  <a:cubicBezTo>
                    <a:pt x="414" y="345"/>
                    <a:pt x="422" y="332"/>
                    <a:pt x="422" y="317"/>
                  </a:cubicBezTo>
                  <a:cubicBezTo>
                    <a:pt x="422" y="304"/>
                    <a:pt x="416" y="294"/>
                    <a:pt x="409" y="287"/>
                  </a:cubicBezTo>
                  <a:cubicBezTo>
                    <a:pt x="412" y="285"/>
                    <a:pt x="415" y="282"/>
                    <a:pt x="417" y="279"/>
                  </a:cubicBezTo>
                  <a:close/>
                  <a:moveTo>
                    <a:pt x="110" y="411"/>
                  </a:moveTo>
                  <a:cubicBezTo>
                    <a:pt x="110" y="411"/>
                    <a:pt x="110" y="412"/>
                    <a:pt x="110" y="412"/>
                  </a:cubicBezTo>
                  <a:cubicBezTo>
                    <a:pt x="17" y="412"/>
                    <a:pt x="17" y="412"/>
                    <a:pt x="17" y="412"/>
                  </a:cubicBezTo>
                  <a:cubicBezTo>
                    <a:pt x="17" y="412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0" y="194"/>
                    <a:pt x="110" y="194"/>
                    <a:pt x="110" y="194"/>
                  </a:cubicBezTo>
                  <a:lnTo>
                    <a:pt x="110" y="411"/>
                  </a:lnTo>
                  <a:close/>
                  <a:moveTo>
                    <a:pt x="389" y="293"/>
                  </a:moveTo>
                  <a:cubicBezTo>
                    <a:pt x="397" y="297"/>
                    <a:pt x="405" y="305"/>
                    <a:pt x="405" y="317"/>
                  </a:cubicBezTo>
                  <a:cubicBezTo>
                    <a:pt x="405" y="329"/>
                    <a:pt x="396" y="339"/>
                    <a:pt x="382" y="341"/>
                  </a:cubicBezTo>
                  <a:cubicBezTo>
                    <a:pt x="378" y="341"/>
                    <a:pt x="375" y="344"/>
                    <a:pt x="374" y="348"/>
                  </a:cubicBezTo>
                  <a:cubicBezTo>
                    <a:pt x="374" y="352"/>
                    <a:pt x="376" y="355"/>
                    <a:pt x="379" y="357"/>
                  </a:cubicBezTo>
                  <a:cubicBezTo>
                    <a:pt x="384" y="359"/>
                    <a:pt x="388" y="362"/>
                    <a:pt x="390" y="364"/>
                  </a:cubicBezTo>
                  <a:cubicBezTo>
                    <a:pt x="391" y="367"/>
                    <a:pt x="392" y="369"/>
                    <a:pt x="392" y="372"/>
                  </a:cubicBezTo>
                  <a:cubicBezTo>
                    <a:pt x="392" y="384"/>
                    <a:pt x="388" y="390"/>
                    <a:pt x="380" y="396"/>
                  </a:cubicBezTo>
                  <a:cubicBezTo>
                    <a:pt x="373" y="401"/>
                    <a:pt x="362" y="404"/>
                    <a:pt x="352" y="407"/>
                  </a:cubicBezTo>
                  <a:cubicBezTo>
                    <a:pt x="340" y="410"/>
                    <a:pt x="325" y="412"/>
                    <a:pt x="305" y="412"/>
                  </a:cubicBezTo>
                  <a:cubicBezTo>
                    <a:pt x="293" y="412"/>
                    <a:pt x="280" y="411"/>
                    <a:pt x="265" y="410"/>
                  </a:cubicBezTo>
                  <a:cubicBezTo>
                    <a:pt x="230" y="408"/>
                    <a:pt x="182" y="391"/>
                    <a:pt x="128" y="384"/>
                  </a:cubicBezTo>
                  <a:cubicBezTo>
                    <a:pt x="128" y="337"/>
                    <a:pt x="128" y="240"/>
                    <a:pt x="128" y="218"/>
                  </a:cubicBezTo>
                  <a:cubicBezTo>
                    <a:pt x="139" y="210"/>
                    <a:pt x="170" y="186"/>
                    <a:pt x="190" y="142"/>
                  </a:cubicBezTo>
                  <a:cubicBezTo>
                    <a:pt x="193" y="136"/>
                    <a:pt x="204" y="123"/>
                    <a:pt x="215" y="110"/>
                  </a:cubicBezTo>
                  <a:cubicBezTo>
                    <a:pt x="226" y="97"/>
                    <a:pt x="237" y="86"/>
                    <a:pt x="242" y="77"/>
                  </a:cubicBezTo>
                  <a:cubicBezTo>
                    <a:pt x="250" y="61"/>
                    <a:pt x="251" y="44"/>
                    <a:pt x="254" y="33"/>
                  </a:cubicBezTo>
                  <a:cubicBezTo>
                    <a:pt x="256" y="27"/>
                    <a:pt x="257" y="23"/>
                    <a:pt x="260" y="21"/>
                  </a:cubicBezTo>
                  <a:cubicBezTo>
                    <a:pt x="262" y="19"/>
                    <a:pt x="266" y="17"/>
                    <a:pt x="274" y="17"/>
                  </a:cubicBezTo>
                  <a:cubicBezTo>
                    <a:pt x="275" y="17"/>
                    <a:pt x="281" y="19"/>
                    <a:pt x="286" y="25"/>
                  </a:cubicBezTo>
                  <a:cubicBezTo>
                    <a:pt x="292" y="31"/>
                    <a:pt x="296" y="41"/>
                    <a:pt x="296" y="56"/>
                  </a:cubicBezTo>
                  <a:cubicBezTo>
                    <a:pt x="296" y="77"/>
                    <a:pt x="287" y="109"/>
                    <a:pt x="254" y="153"/>
                  </a:cubicBezTo>
                  <a:cubicBezTo>
                    <a:pt x="252" y="155"/>
                    <a:pt x="252" y="159"/>
                    <a:pt x="254" y="162"/>
                  </a:cubicBezTo>
                  <a:cubicBezTo>
                    <a:pt x="256" y="165"/>
                    <a:pt x="259" y="167"/>
                    <a:pt x="262" y="166"/>
                  </a:cubicBezTo>
                  <a:cubicBezTo>
                    <a:pt x="284" y="164"/>
                    <a:pt x="307" y="163"/>
                    <a:pt x="328" y="163"/>
                  </a:cubicBezTo>
                  <a:cubicBezTo>
                    <a:pt x="351" y="162"/>
                    <a:pt x="371" y="164"/>
                    <a:pt x="381" y="166"/>
                  </a:cubicBezTo>
                  <a:cubicBezTo>
                    <a:pt x="386" y="167"/>
                    <a:pt x="392" y="170"/>
                    <a:pt x="397" y="175"/>
                  </a:cubicBezTo>
                  <a:cubicBezTo>
                    <a:pt x="401" y="179"/>
                    <a:pt x="404" y="184"/>
                    <a:pt x="404" y="189"/>
                  </a:cubicBezTo>
                  <a:cubicBezTo>
                    <a:pt x="403" y="203"/>
                    <a:pt x="399" y="208"/>
                    <a:pt x="390" y="214"/>
                  </a:cubicBezTo>
                  <a:cubicBezTo>
                    <a:pt x="387" y="216"/>
                    <a:pt x="386" y="219"/>
                    <a:pt x="386" y="223"/>
                  </a:cubicBezTo>
                  <a:cubicBezTo>
                    <a:pt x="387" y="226"/>
                    <a:pt x="389" y="229"/>
                    <a:pt x="392" y="230"/>
                  </a:cubicBezTo>
                  <a:cubicBezTo>
                    <a:pt x="403" y="233"/>
                    <a:pt x="409" y="241"/>
                    <a:pt x="409" y="254"/>
                  </a:cubicBezTo>
                  <a:cubicBezTo>
                    <a:pt x="409" y="260"/>
                    <a:pt x="407" y="264"/>
                    <a:pt x="404" y="268"/>
                  </a:cubicBezTo>
                  <a:cubicBezTo>
                    <a:pt x="401" y="272"/>
                    <a:pt x="396" y="275"/>
                    <a:pt x="390" y="277"/>
                  </a:cubicBezTo>
                  <a:cubicBezTo>
                    <a:pt x="387" y="278"/>
                    <a:pt x="384" y="281"/>
                    <a:pt x="384" y="285"/>
                  </a:cubicBezTo>
                  <a:cubicBezTo>
                    <a:pt x="384" y="288"/>
                    <a:pt x="386" y="292"/>
                    <a:pt x="389" y="293"/>
                  </a:cubicBezTo>
                  <a:close/>
                </a:path>
              </a:pathLst>
            </a:custGeom>
            <a:solidFill>
              <a:srgbClr val="4C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9" name="Freeform 19"/>
            <p:cNvSpPr>
              <a:spLocks noChangeAspect="1" noEditPoints="1"/>
            </p:cNvSpPr>
            <p:nvPr/>
          </p:nvSpPr>
          <p:spPr bwMode="auto">
            <a:xfrm>
              <a:off x="1582230" y="4325532"/>
              <a:ext cx="396859" cy="400009"/>
            </a:xfrm>
            <a:custGeom>
              <a:avLst/>
              <a:gdLst/>
              <a:ahLst/>
              <a:cxnLst>
                <a:cxn ang="0">
                  <a:pos x="423" y="111"/>
                </a:cxn>
                <a:cxn ang="0">
                  <a:pos x="404" y="75"/>
                </a:cxn>
                <a:cxn ang="0">
                  <a:pos x="391" y="19"/>
                </a:cxn>
                <a:cxn ang="0">
                  <a:pos x="306" y="0"/>
                </a:cxn>
                <a:cxn ang="0">
                  <a:pos x="129" y="27"/>
                </a:cxn>
                <a:cxn ang="0">
                  <a:pos x="111" y="0"/>
                </a:cxn>
                <a:cxn ang="0">
                  <a:pos x="0" y="18"/>
                </a:cxn>
                <a:cxn ang="0">
                  <a:pos x="0" y="234"/>
                </a:cxn>
                <a:cxn ang="0">
                  <a:pos x="111" y="252"/>
                </a:cxn>
                <a:cxn ang="0">
                  <a:pos x="129" y="233"/>
                </a:cxn>
                <a:cxn ang="0">
                  <a:pos x="175" y="294"/>
                </a:cxn>
                <a:cxn ang="0">
                  <a:pos x="227" y="360"/>
                </a:cxn>
                <a:cxn ang="0">
                  <a:pos x="249" y="420"/>
                </a:cxn>
                <a:cxn ang="0">
                  <a:pos x="301" y="414"/>
                </a:cxn>
                <a:cxn ang="0">
                  <a:pos x="280" y="281"/>
                </a:cxn>
                <a:cxn ang="0">
                  <a:pos x="386" y="279"/>
                </a:cxn>
                <a:cxn ang="0">
                  <a:pos x="422" y="239"/>
                </a:cxn>
                <a:cxn ang="0">
                  <a:pos x="427" y="174"/>
                </a:cxn>
                <a:cxn ang="0">
                  <a:pos x="410" y="142"/>
                </a:cxn>
                <a:cxn ang="0">
                  <a:pos x="111" y="235"/>
                </a:cxn>
                <a:cxn ang="0">
                  <a:pos x="18" y="234"/>
                </a:cxn>
                <a:cxn ang="0">
                  <a:pos x="18" y="18"/>
                </a:cxn>
                <a:cxn ang="0">
                  <a:pos x="111" y="17"/>
                </a:cxn>
                <a:cxn ang="0">
                  <a:pos x="111" y="234"/>
                </a:cxn>
                <a:cxn ang="0">
                  <a:pos x="391" y="151"/>
                </a:cxn>
                <a:cxn ang="0">
                  <a:pos x="410" y="174"/>
                </a:cxn>
                <a:cxn ang="0">
                  <a:pos x="387" y="206"/>
                </a:cxn>
                <a:cxn ang="0">
                  <a:pos x="405" y="239"/>
                </a:cxn>
                <a:cxn ang="0">
                  <a:pos x="382" y="262"/>
                </a:cxn>
                <a:cxn ang="0">
                  <a:pos x="263" y="262"/>
                </a:cxn>
                <a:cxn ang="0">
                  <a:pos x="255" y="276"/>
                </a:cxn>
                <a:cxn ang="0">
                  <a:pos x="287" y="403"/>
                </a:cxn>
                <a:cxn ang="0">
                  <a:pos x="261" y="408"/>
                </a:cxn>
                <a:cxn ang="0">
                  <a:pos x="243" y="352"/>
                </a:cxn>
                <a:cxn ang="0">
                  <a:pos x="191" y="286"/>
                </a:cxn>
                <a:cxn ang="0">
                  <a:pos x="129" y="45"/>
                </a:cxn>
                <a:cxn ang="0">
                  <a:pos x="306" y="17"/>
                </a:cxn>
                <a:cxn ang="0">
                  <a:pos x="381" y="33"/>
                </a:cxn>
                <a:cxn ang="0">
                  <a:pos x="390" y="64"/>
                </a:cxn>
                <a:cxn ang="0">
                  <a:pos x="375" y="81"/>
                </a:cxn>
                <a:cxn ang="0">
                  <a:pos x="405" y="111"/>
                </a:cxn>
                <a:cxn ang="0">
                  <a:pos x="385" y="144"/>
                </a:cxn>
              </a:cxnLst>
              <a:rect l="0" t="0" r="r" b="b"/>
              <a:pathLst>
                <a:path w="427" h="429">
                  <a:moveTo>
                    <a:pt x="410" y="142"/>
                  </a:moveTo>
                  <a:cubicBezTo>
                    <a:pt x="417" y="135"/>
                    <a:pt x="423" y="124"/>
                    <a:pt x="423" y="111"/>
                  </a:cubicBezTo>
                  <a:cubicBezTo>
                    <a:pt x="423" y="97"/>
                    <a:pt x="415" y="84"/>
                    <a:pt x="403" y="77"/>
                  </a:cubicBezTo>
                  <a:cubicBezTo>
                    <a:pt x="403" y="76"/>
                    <a:pt x="404" y="76"/>
                    <a:pt x="404" y="75"/>
                  </a:cubicBezTo>
                  <a:cubicBezTo>
                    <a:pt x="408" y="70"/>
                    <a:pt x="410" y="63"/>
                    <a:pt x="410" y="57"/>
                  </a:cubicBezTo>
                  <a:cubicBezTo>
                    <a:pt x="411" y="39"/>
                    <a:pt x="402" y="26"/>
                    <a:pt x="391" y="19"/>
                  </a:cubicBezTo>
                  <a:cubicBezTo>
                    <a:pt x="380" y="11"/>
                    <a:pt x="368" y="8"/>
                    <a:pt x="357" y="5"/>
                  </a:cubicBezTo>
                  <a:cubicBezTo>
                    <a:pt x="343" y="1"/>
                    <a:pt x="326" y="0"/>
                    <a:pt x="306" y="0"/>
                  </a:cubicBezTo>
                  <a:cubicBezTo>
                    <a:pt x="294" y="0"/>
                    <a:pt x="280" y="0"/>
                    <a:pt x="265" y="1"/>
                  </a:cubicBezTo>
                  <a:cubicBezTo>
                    <a:pt x="226" y="4"/>
                    <a:pt x="180" y="20"/>
                    <a:pt x="129" y="27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8"/>
                    <a:pt x="121" y="0"/>
                    <a:pt x="1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4"/>
                    <a:pt x="8" y="252"/>
                    <a:pt x="18" y="252"/>
                  </a:cubicBezTo>
                  <a:cubicBezTo>
                    <a:pt x="111" y="252"/>
                    <a:pt x="111" y="252"/>
                    <a:pt x="111" y="252"/>
                  </a:cubicBezTo>
                  <a:cubicBezTo>
                    <a:pt x="121" y="252"/>
                    <a:pt x="129" y="244"/>
                    <a:pt x="129" y="234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31" y="235"/>
                    <a:pt x="134" y="237"/>
                    <a:pt x="137" y="240"/>
                  </a:cubicBezTo>
                  <a:cubicBezTo>
                    <a:pt x="149" y="252"/>
                    <a:pt x="164" y="269"/>
                    <a:pt x="175" y="294"/>
                  </a:cubicBezTo>
                  <a:cubicBezTo>
                    <a:pt x="180" y="304"/>
                    <a:pt x="191" y="317"/>
                    <a:pt x="202" y="330"/>
                  </a:cubicBezTo>
                  <a:cubicBezTo>
                    <a:pt x="214" y="342"/>
                    <a:pt x="225" y="355"/>
                    <a:pt x="227" y="360"/>
                  </a:cubicBezTo>
                  <a:cubicBezTo>
                    <a:pt x="232" y="368"/>
                    <a:pt x="234" y="379"/>
                    <a:pt x="236" y="390"/>
                  </a:cubicBezTo>
                  <a:cubicBezTo>
                    <a:pt x="238" y="400"/>
                    <a:pt x="240" y="412"/>
                    <a:pt x="249" y="420"/>
                  </a:cubicBezTo>
                  <a:cubicBezTo>
                    <a:pt x="255" y="426"/>
                    <a:pt x="264" y="429"/>
                    <a:pt x="275" y="429"/>
                  </a:cubicBezTo>
                  <a:cubicBezTo>
                    <a:pt x="284" y="429"/>
                    <a:pt x="292" y="424"/>
                    <a:pt x="301" y="414"/>
                  </a:cubicBezTo>
                  <a:cubicBezTo>
                    <a:pt x="308" y="405"/>
                    <a:pt x="314" y="391"/>
                    <a:pt x="314" y="372"/>
                  </a:cubicBezTo>
                  <a:cubicBezTo>
                    <a:pt x="314" y="349"/>
                    <a:pt x="305" y="319"/>
                    <a:pt x="280" y="281"/>
                  </a:cubicBezTo>
                  <a:cubicBezTo>
                    <a:pt x="297" y="283"/>
                    <a:pt x="314" y="283"/>
                    <a:pt x="329" y="283"/>
                  </a:cubicBezTo>
                  <a:cubicBezTo>
                    <a:pt x="353" y="283"/>
                    <a:pt x="373" y="282"/>
                    <a:pt x="386" y="279"/>
                  </a:cubicBezTo>
                  <a:cubicBezTo>
                    <a:pt x="394" y="277"/>
                    <a:pt x="403" y="273"/>
                    <a:pt x="410" y="266"/>
                  </a:cubicBezTo>
                  <a:cubicBezTo>
                    <a:pt x="416" y="259"/>
                    <a:pt x="422" y="250"/>
                    <a:pt x="422" y="239"/>
                  </a:cubicBezTo>
                  <a:cubicBezTo>
                    <a:pt x="422" y="226"/>
                    <a:pt x="418" y="216"/>
                    <a:pt x="411" y="209"/>
                  </a:cubicBezTo>
                  <a:cubicBezTo>
                    <a:pt x="421" y="201"/>
                    <a:pt x="427" y="188"/>
                    <a:pt x="427" y="174"/>
                  </a:cubicBezTo>
                  <a:cubicBezTo>
                    <a:pt x="427" y="165"/>
                    <a:pt x="424" y="156"/>
                    <a:pt x="418" y="149"/>
                  </a:cubicBezTo>
                  <a:cubicBezTo>
                    <a:pt x="416" y="146"/>
                    <a:pt x="413" y="144"/>
                    <a:pt x="410" y="142"/>
                  </a:cubicBezTo>
                  <a:close/>
                  <a:moveTo>
                    <a:pt x="111" y="234"/>
                  </a:moveTo>
                  <a:cubicBezTo>
                    <a:pt x="111" y="235"/>
                    <a:pt x="111" y="235"/>
                    <a:pt x="111" y="235"/>
                  </a:cubicBezTo>
                  <a:cubicBezTo>
                    <a:pt x="18" y="235"/>
                    <a:pt x="18" y="235"/>
                    <a:pt x="18" y="235"/>
                  </a:cubicBezTo>
                  <a:cubicBezTo>
                    <a:pt x="18" y="235"/>
                    <a:pt x="18" y="235"/>
                    <a:pt x="18" y="23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8"/>
                  </a:cubicBezTo>
                  <a:lnTo>
                    <a:pt x="111" y="234"/>
                  </a:lnTo>
                  <a:close/>
                  <a:moveTo>
                    <a:pt x="385" y="144"/>
                  </a:moveTo>
                  <a:cubicBezTo>
                    <a:pt x="385" y="147"/>
                    <a:pt x="387" y="150"/>
                    <a:pt x="391" y="151"/>
                  </a:cubicBezTo>
                  <a:cubicBezTo>
                    <a:pt x="397" y="154"/>
                    <a:pt x="402" y="157"/>
                    <a:pt x="405" y="160"/>
                  </a:cubicBezTo>
                  <a:cubicBezTo>
                    <a:pt x="408" y="164"/>
                    <a:pt x="410" y="168"/>
                    <a:pt x="410" y="174"/>
                  </a:cubicBezTo>
                  <a:cubicBezTo>
                    <a:pt x="409" y="187"/>
                    <a:pt x="403" y="195"/>
                    <a:pt x="393" y="199"/>
                  </a:cubicBezTo>
                  <a:cubicBezTo>
                    <a:pt x="390" y="200"/>
                    <a:pt x="388" y="203"/>
                    <a:pt x="387" y="206"/>
                  </a:cubicBezTo>
                  <a:cubicBezTo>
                    <a:pt x="387" y="209"/>
                    <a:pt x="388" y="213"/>
                    <a:pt x="391" y="214"/>
                  </a:cubicBezTo>
                  <a:cubicBezTo>
                    <a:pt x="400" y="220"/>
                    <a:pt x="404" y="225"/>
                    <a:pt x="405" y="239"/>
                  </a:cubicBezTo>
                  <a:cubicBezTo>
                    <a:pt x="405" y="244"/>
                    <a:pt x="402" y="249"/>
                    <a:pt x="397" y="254"/>
                  </a:cubicBezTo>
                  <a:cubicBezTo>
                    <a:pt x="393" y="258"/>
                    <a:pt x="387" y="261"/>
                    <a:pt x="382" y="262"/>
                  </a:cubicBezTo>
                  <a:cubicBezTo>
                    <a:pt x="372" y="265"/>
                    <a:pt x="352" y="266"/>
                    <a:pt x="329" y="266"/>
                  </a:cubicBezTo>
                  <a:cubicBezTo>
                    <a:pt x="308" y="266"/>
                    <a:pt x="285" y="265"/>
                    <a:pt x="263" y="262"/>
                  </a:cubicBezTo>
                  <a:cubicBezTo>
                    <a:pt x="260" y="262"/>
                    <a:pt x="257" y="263"/>
                    <a:pt x="255" y="266"/>
                  </a:cubicBezTo>
                  <a:cubicBezTo>
                    <a:pt x="253" y="269"/>
                    <a:pt x="253" y="273"/>
                    <a:pt x="255" y="276"/>
                  </a:cubicBezTo>
                  <a:cubicBezTo>
                    <a:pt x="288" y="320"/>
                    <a:pt x="297" y="351"/>
                    <a:pt x="297" y="372"/>
                  </a:cubicBezTo>
                  <a:cubicBezTo>
                    <a:pt x="297" y="387"/>
                    <a:pt x="292" y="397"/>
                    <a:pt x="287" y="403"/>
                  </a:cubicBezTo>
                  <a:cubicBezTo>
                    <a:pt x="282" y="410"/>
                    <a:pt x="276" y="412"/>
                    <a:pt x="275" y="412"/>
                  </a:cubicBezTo>
                  <a:cubicBezTo>
                    <a:pt x="267" y="411"/>
                    <a:pt x="263" y="410"/>
                    <a:pt x="261" y="408"/>
                  </a:cubicBezTo>
                  <a:cubicBezTo>
                    <a:pt x="258" y="405"/>
                    <a:pt x="257" y="402"/>
                    <a:pt x="255" y="396"/>
                  </a:cubicBezTo>
                  <a:cubicBezTo>
                    <a:pt x="252" y="385"/>
                    <a:pt x="251" y="368"/>
                    <a:pt x="243" y="352"/>
                  </a:cubicBezTo>
                  <a:cubicBezTo>
                    <a:pt x="238" y="343"/>
                    <a:pt x="227" y="331"/>
                    <a:pt x="216" y="318"/>
                  </a:cubicBezTo>
                  <a:cubicBezTo>
                    <a:pt x="205" y="306"/>
                    <a:pt x="193" y="293"/>
                    <a:pt x="191" y="286"/>
                  </a:cubicBezTo>
                  <a:cubicBezTo>
                    <a:pt x="171" y="243"/>
                    <a:pt x="140" y="219"/>
                    <a:pt x="129" y="211"/>
                  </a:cubicBezTo>
                  <a:cubicBezTo>
                    <a:pt x="129" y="189"/>
                    <a:pt x="129" y="92"/>
                    <a:pt x="129" y="45"/>
                  </a:cubicBezTo>
                  <a:cubicBezTo>
                    <a:pt x="183" y="37"/>
                    <a:pt x="231" y="21"/>
                    <a:pt x="266" y="19"/>
                  </a:cubicBezTo>
                  <a:cubicBezTo>
                    <a:pt x="281" y="18"/>
                    <a:pt x="294" y="17"/>
                    <a:pt x="306" y="17"/>
                  </a:cubicBezTo>
                  <a:cubicBezTo>
                    <a:pt x="325" y="17"/>
                    <a:pt x="341" y="19"/>
                    <a:pt x="353" y="22"/>
                  </a:cubicBezTo>
                  <a:cubicBezTo>
                    <a:pt x="363" y="25"/>
                    <a:pt x="374" y="28"/>
                    <a:pt x="381" y="33"/>
                  </a:cubicBezTo>
                  <a:cubicBezTo>
                    <a:pt x="389" y="38"/>
                    <a:pt x="393" y="44"/>
                    <a:pt x="393" y="57"/>
                  </a:cubicBezTo>
                  <a:cubicBezTo>
                    <a:pt x="393" y="60"/>
                    <a:pt x="392" y="62"/>
                    <a:pt x="390" y="64"/>
                  </a:cubicBezTo>
                  <a:cubicBezTo>
                    <a:pt x="389" y="67"/>
                    <a:pt x="385" y="69"/>
                    <a:pt x="380" y="72"/>
                  </a:cubicBezTo>
                  <a:cubicBezTo>
                    <a:pt x="377" y="73"/>
                    <a:pt x="375" y="77"/>
                    <a:pt x="375" y="81"/>
                  </a:cubicBezTo>
                  <a:cubicBezTo>
                    <a:pt x="376" y="84"/>
                    <a:pt x="379" y="87"/>
                    <a:pt x="383" y="88"/>
                  </a:cubicBezTo>
                  <a:cubicBezTo>
                    <a:pt x="397" y="90"/>
                    <a:pt x="405" y="100"/>
                    <a:pt x="405" y="111"/>
                  </a:cubicBezTo>
                  <a:cubicBezTo>
                    <a:pt x="405" y="123"/>
                    <a:pt x="398" y="131"/>
                    <a:pt x="390" y="135"/>
                  </a:cubicBezTo>
                  <a:cubicBezTo>
                    <a:pt x="387" y="137"/>
                    <a:pt x="385" y="140"/>
                    <a:pt x="385" y="144"/>
                  </a:cubicBezTo>
                  <a:close/>
                </a:path>
              </a:pathLst>
            </a:custGeom>
            <a:solidFill>
              <a:srgbClr val="EB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802213-5D43-9541-9F87-4D8E01C3C863}"/>
                </a:ext>
              </a:extLst>
            </p:cNvPr>
            <p:cNvSpPr txBox="1"/>
            <p:nvPr/>
          </p:nvSpPr>
          <p:spPr>
            <a:xfrm>
              <a:off x="3072445" y="4349573"/>
              <a:ext cx="953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F50800"/>
                  </a:solidFill>
                  <a:latin typeface="Corbel" charset="0"/>
                  <a:ea typeface="Corbel" charset="0"/>
                  <a:cs typeface="Corbel" charset="0"/>
                </a:rPr>
                <a:t>47%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2CD516D-A5B6-6048-8206-FEF641969850}"/>
                </a:ext>
              </a:extLst>
            </p:cNvPr>
            <p:cNvSpPr txBox="1"/>
            <p:nvPr/>
          </p:nvSpPr>
          <p:spPr>
            <a:xfrm>
              <a:off x="5737387" y="4366763"/>
              <a:ext cx="484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4C6600"/>
                  </a:solidFill>
                  <a:latin typeface="Corbel" charset="0"/>
                  <a:ea typeface="Corbel" charset="0"/>
                  <a:cs typeface="Corbel" charset="0"/>
                </a:rPr>
                <a:t>22%</a:t>
              </a:r>
            </a:p>
          </p:txBody>
        </p:sp>
      </p:grp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C143D9E-E674-D84A-AAE2-D7B612FB3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395638"/>
              </p:ext>
            </p:extLst>
          </p:nvPr>
        </p:nvGraphicFramePr>
        <p:xfrm>
          <a:off x="198456" y="707692"/>
          <a:ext cx="8517597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58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0938" y="1082999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993" y="204465"/>
            <a:ext cx="8929157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Controlling Immigration more important than Access to Free Trade?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4060" y="4211556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88596" y="3285367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9670" y="4741278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275850" y="3788035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236154" y="2884676"/>
            <a:ext cx="407951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341849"/>
            <a:ext cx="7848872" cy="51615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Having greater control over immigration is more important than having access to free trade with the EU/Having access to free trade with the EU is more important than having greater control over immigration. (ROTATED STATEMENT 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821225"/>
              </p:ext>
            </p:extLst>
          </p:nvPr>
        </p:nvGraphicFramePr>
        <p:xfrm>
          <a:off x="310087" y="200330"/>
          <a:ext cx="8685423" cy="638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A498D99-B9E0-C041-9DBB-443BB2E04C42}"/>
              </a:ext>
            </a:extLst>
          </p:cNvPr>
          <p:cNvGrpSpPr/>
          <p:nvPr/>
        </p:nvGrpSpPr>
        <p:grpSpPr>
          <a:xfrm>
            <a:off x="38018" y="1087407"/>
            <a:ext cx="8669038" cy="955975"/>
            <a:chOff x="38018" y="1087407"/>
            <a:chExt cx="8669038" cy="955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94D8A8-80D9-C84D-B09D-379AC9C6E424}"/>
                </a:ext>
              </a:extLst>
            </p:cNvPr>
            <p:cNvGrpSpPr/>
            <p:nvPr/>
          </p:nvGrpSpPr>
          <p:grpSpPr>
            <a:xfrm>
              <a:off x="38018" y="1087407"/>
              <a:ext cx="8526452" cy="930516"/>
              <a:chOff x="38018" y="1087407"/>
              <a:chExt cx="8526452" cy="93051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8C3FD31-3435-B44F-8ED7-E660427FD2C5}"/>
                  </a:ext>
                </a:extLst>
              </p:cNvPr>
              <p:cNvGrpSpPr/>
              <p:nvPr/>
            </p:nvGrpSpPr>
            <p:grpSpPr>
              <a:xfrm>
                <a:off x="38018" y="1087407"/>
                <a:ext cx="7774341" cy="930516"/>
                <a:chOff x="38019" y="1087407"/>
                <a:chExt cx="8353757" cy="1029718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41C25F6-EB79-8A44-A1DC-5E4A9D84D67D}"/>
                    </a:ext>
                  </a:extLst>
                </p:cNvPr>
                <p:cNvSpPr txBox="1"/>
                <p:nvPr/>
              </p:nvSpPr>
              <p:spPr>
                <a:xfrm>
                  <a:off x="989532" y="1656459"/>
                  <a:ext cx="105165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Parliament introduces notification of Withdrawal Bill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8A5B8CC-D952-DA4E-BCA6-543416BEC1C7}"/>
                    </a:ext>
                  </a:extLst>
                </p:cNvPr>
                <p:cNvSpPr txBox="1"/>
                <p:nvPr/>
              </p:nvSpPr>
              <p:spPr>
                <a:xfrm>
                  <a:off x="38019" y="1221762"/>
                  <a:ext cx="584692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schemeClr val="bg1">
                          <a:lumMod val="7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rPr>
                    <a:t>KEY DATES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D7D5B8C8-7FFD-F841-8034-B25354DBEB79}"/>
                    </a:ext>
                  </a:extLst>
                </p:cNvPr>
                <p:cNvSpPr txBox="1"/>
                <p:nvPr/>
              </p:nvSpPr>
              <p:spPr>
                <a:xfrm>
                  <a:off x="1438912" y="1274102"/>
                  <a:ext cx="403158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31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st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JAN</a:t>
                  </a: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81A77722-83F6-0346-9DD0-3CC006DC508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458817" y="1087407"/>
                  <a:ext cx="395174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AED04FE-7DE3-274C-A073-150B757CBB8E}"/>
                    </a:ext>
                  </a:extLst>
                </p:cNvPr>
                <p:cNvSpPr txBox="1"/>
                <p:nvPr/>
              </p:nvSpPr>
              <p:spPr>
                <a:xfrm>
                  <a:off x="1797375" y="1693241"/>
                  <a:ext cx="644203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Article 50 Triggered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09E2117-11CE-8144-BA68-B288FCFA9704}"/>
                    </a:ext>
                  </a:extLst>
                </p:cNvPr>
                <p:cNvSpPr txBox="1"/>
                <p:nvPr/>
              </p:nvSpPr>
              <p:spPr>
                <a:xfrm>
                  <a:off x="2835301" y="1708419"/>
                  <a:ext cx="873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Brexit negotiations officially begin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9030BEB-653E-8544-8582-47115C8CBF29}"/>
                    </a:ext>
                  </a:extLst>
                </p:cNvPr>
                <p:cNvSpPr txBox="1"/>
                <p:nvPr/>
              </p:nvSpPr>
              <p:spPr>
                <a:xfrm>
                  <a:off x="4438156" y="1669624"/>
                  <a:ext cx="743416" cy="3065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£50bn Divorce announced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5CFFF02-C258-8143-A7B9-4A20B2E1BB30}"/>
                    </a:ext>
                  </a:extLst>
                </p:cNvPr>
                <p:cNvSpPr txBox="1"/>
                <p:nvPr/>
              </p:nvSpPr>
              <p:spPr>
                <a:xfrm>
                  <a:off x="4959217" y="1717727"/>
                  <a:ext cx="899618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UK-EU interim deal announced</a:t>
                  </a:r>
                </a:p>
              </p:txBody>
            </p:sp>
            <p:sp>
              <p:nvSpPr>
                <p:cNvPr id="95" name="TextBox 28">
                  <a:extLst>
                    <a:ext uri="{FF2B5EF4-FFF2-40B4-BE49-F238E27FC236}">
                      <a16:creationId xmlns:a16="http://schemas.microsoft.com/office/drawing/2014/main" id="{20A6AFE0-E4C8-B64A-8043-5C7CEE44CCA9}"/>
                    </a:ext>
                  </a:extLst>
                </p:cNvPr>
                <p:cNvSpPr txBox="1"/>
                <p:nvPr/>
              </p:nvSpPr>
              <p:spPr>
                <a:xfrm>
                  <a:off x="6715772" y="1669624"/>
                  <a:ext cx="799780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Chequers deal/Johnson &amp; Davis resign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A5A0859-0D89-5645-9E8E-F5B1A1D40A25}"/>
                    </a:ext>
                  </a:extLst>
                </p:cNvPr>
                <p:cNvSpPr txBox="1"/>
                <p:nvPr/>
              </p:nvSpPr>
              <p:spPr>
                <a:xfrm>
                  <a:off x="6901274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JUL</a:t>
                  </a: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271F9C50-C012-594E-8523-414ECED0E79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891554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57867A31-6E25-484A-AB93-5EBF9C000FC3}"/>
                    </a:ext>
                  </a:extLst>
                </p:cNvPr>
                <p:cNvSpPr txBox="1"/>
                <p:nvPr/>
              </p:nvSpPr>
              <p:spPr>
                <a:xfrm>
                  <a:off x="7863739" y="1311250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3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rd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OCT</a:t>
                  </a: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8A53A787-63CD-BD43-985F-8A436BF3D74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854019" y="1093379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0" name="TextBox 28">
                  <a:extLst>
                    <a:ext uri="{FF2B5EF4-FFF2-40B4-BE49-F238E27FC236}">
                      <a16:creationId xmlns:a16="http://schemas.microsoft.com/office/drawing/2014/main" id="{F947FB4B-7499-8F46-BD5C-11839486EC89}"/>
                    </a:ext>
                  </a:extLst>
                </p:cNvPr>
                <p:cNvSpPr txBox="1"/>
                <p:nvPr/>
              </p:nvSpPr>
              <p:spPr>
                <a:xfrm>
                  <a:off x="7697943" y="1656459"/>
                  <a:ext cx="693833" cy="408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May’s Tory Conference Speech</a:t>
                  </a:r>
                </a:p>
              </p:txBody>
            </p:sp>
            <p:sp>
              <p:nvSpPr>
                <p:cNvPr id="101" name="TextBox 28">
                  <a:extLst>
                    <a:ext uri="{FF2B5EF4-FFF2-40B4-BE49-F238E27FC236}">
                      <a16:creationId xmlns:a16="http://schemas.microsoft.com/office/drawing/2014/main" id="{93634D1D-D070-AF44-8446-FF3F21D95039}"/>
                    </a:ext>
                  </a:extLst>
                </p:cNvPr>
                <p:cNvSpPr txBox="1"/>
                <p:nvPr/>
              </p:nvSpPr>
              <p:spPr>
                <a:xfrm>
                  <a:off x="5910647" y="1726168"/>
                  <a:ext cx="638777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600" dirty="0">
                      <a:latin typeface="Corbel" charset="0"/>
                      <a:ea typeface="Corbel" charset="0"/>
                      <a:cs typeface="Corbel" charset="0"/>
                    </a:rPr>
                    <a:t>One year to go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EBFA095-0E8B-7A4E-ABD4-357D0F7A74AA}"/>
                    </a:ext>
                  </a:extLst>
                </p:cNvPr>
                <p:cNvSpPr txBox="1"/>
                <p:nvPr/>
              </p:nvSpPr>
              <p:spPr>
                <a:xfrm>
                  <a:off x="1930727" y="1289703"/>
                  <a:ext cx="453264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5D54852A-2BA4-5747-8413-F00C894688F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950241" y="1103008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16D0D3E-525C-1B49-9B36-B9C4B18C0951}"/>
                    </a:ext>
                  </a:extLst>
                </p:cNvPr>
                <p:cNvSpPr txBox="1"/>
                <p:nvPr/>
              </p:nvSpPr>
              <p:spPr>
                <a:xfrm>
                  <a:off x="3061722" y="1304229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19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JUN</a:t>
                  </a: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461F06CC-819D-7B4E-A49A-FAA5D67573C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081236" y="1117535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3D590B1-42A0-F645-B4B8-99B3A4820ED0}"/>
                    </a:ext>
                  </a:extLst>
                </p:cNvPr>
                <p:cNvSpPr txBox="1"/>
                <p:nvPr/>
              </p:nvSpPr>
              <p:spPr>
                <a:xfrm>
                  <a:off x="4609268" y="1312792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NOV</a:t>
                  </a: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6A429D1A-7DEE-0445-9C6A-7BDF9FFD46A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628781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FAFEECD6-FECE-EC45-977C-A6D31DC36635}"/>
                    </a:ext>
                  </a:extLst>
                </p:cNvPr>
                <p:cNvSpPr txBox="1"/>
                <p:nvPr/>
              </p:nvSpPr>
              <p:spPr>
                <a:xfrm>
                  <a:off x="5157102" y="1312792"/>
                  <a:ext cx="367965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8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DEC</a:t>
                  </a: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A4F8CA3A-B2E1-5342-BC49-20C2A98DB04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76617" y="1126097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84163058-44D2-B940-BD92-492FA9FC7498}"/>
                    </a:ext>
                  </a:extLst>
                </p:cNvPr>
                <p:cNvSpPr txBox="1"/>
                <p:nvPr/>
              </p:nvSpPr>
              <p:spPr>
                <a:xfrm>
                  <a:off x="6021608" y="1324018"/>
                  <a:ext cx="406921" cy="2895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29</a:t>
                  </a:r>
                  <a:r>
                    <a:rPr lang="en-GB" sz="600" b="1" baseline="30000" dirty="0">
                      <a:latin typeface="Corbel" charset="0"/>
                      <a:ea typeface="Corbel" charset="0"/>
                      <a:cs typeface="Corbel" charset="0"/>
                    </a:rPr>
                    <a:t>th</a:t>
                  </a:r>
                  <a:r>
                    <a:rPr lang="en-GB" sz="600" b="1" dirty="0">
                      <a:latin typeface="Corbel" charset="0"/>
                      <a:ea typeface="Corbel" charset="0"/>
                      <a:cs typeface="Corbel" charset="0"/>
                    </a:rPr>
                    <a:t> </a:t>
                  </a:r>
                  <a:r>
                    <a:rPr lang="en-GB" sz="500" b="1" dirty="0">
                      <a:latin typeface="Corbel" charset="0"/>
                      <a:ea typeface="Corbel" charset="0"/>
                      <a:cs typeface="Corbel" charset="0"/>
                    </a:rPr>
                    <a:t>MAR</a:t>
                  </a: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05A6F34D-E58F-E048-8C71-C1595B77649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41122" y="1137323"/>
                  <a:ext cx="387407" cy="547008"/>
                </a:xfrm>
                <a:custGeom>
                  <a:avLst/>
                  <a:gdLst/>
                  <a:ahLst/>
                  <a:cxnLst>
                    <a:cxn ang="0">
                      <a:pos x="282" y="34"/>
                    </a:cxn>
                    <a:cxn ang="0">
                      <a:pos x="263" y="34"/>
                    </a:cxn>
                    <a:cxn ang="0">
                      <a:pos x="263" y="58"/>
                    </a:cxn>
                    <a:cxn ang="0">
                      <a:pos x="234" y="86"/>
                    </a:cxn>
                    <a:cxn ang="0">
                      <a:pos x="234" y="86"/>
                    </a:cxn>
                    <a:cxn ang="0">
                      <a:pos x="206" y="58"/>
                    </a:cxn>
                    <a:cxn ang="0">
                      <a:pos x="206" y="34"/>
                    </a:cxn>
                    <a:cxn ang="0">
                      <a:pos x="110" y="34"/>
                    </a:cxn>
                    <a:cxn ang="0">
                      <a:pos x="110" y="58"/>
                    </a:cxn>
                    <a:cxn ang="0">
                      <a:pos x="81" y="86"/>
                    </a:cxn>
                    <a:cxn ang="0">
                      <a:pos x="81" y="86"/>
                    </a:cxn>
                    <a:cxn ang="0">
                      <a:pos x="52" y="58"/>
                    </a:cxn>
                    <a:cxn ang="0">
                      <a:pos x="52" y="34"/>
                    </a:cxn>
                    <a:cxn ang="0">
                      <a:pos x="33" y="34"/>
                    </a:cxn>
                    <a:cxn ang="0">
                      <a:pos x="0" y="67"/>
                    </a:cxn>
                    <a:cxn ang="0">
                      <a:pos x="0" y="260"/>
                    </a:cxn>
                    <a:cxn ang="0">
                      <a:pos x="33" y="293"/>
                    </a:cxn>
                    <a:cxn ang="0">
                      <a:pos x="282" y="293"/>
                    </a:cxn>
                    <a:cxn ang="0">
                      <a:pos x="315" y="260"/>
                    </a:cxn>
                    <a:cxn ang="0">
                      <a:pos x="315" y="67"/>
                    </a:cxn>
                    <a:cxn ang="0">
                      <a:pos x="282" y="34"/>
                    </a:cxn>
                    <a:cxn ang="0">
                      <a:pos x="298" y="260"/>
                    </a:cxn>
                    <a:cxn ang="0">
                      <a:pos x="282" y="275"/>
                    </a:cxn>
                    <a:cxn ang="0">
                      <a:pos x="33" y="275"/>
                    </a:cxn>
                    <a:cxn ang="0">
                      <a:pos x="18" y="260"/>
                    </a:cxn>
                    <a:cxn ang="0">
                      <a:pos x="18" y="116"/>
                    </a:cxn>
                    <a:cxn ang="0">
                      <a:pos x="298" y="116"/>
                    </a:cxn>
                    <a:cxn ang="0">
                      <a:pos x="298" y="260"/>
                    </a:cxn>
                    <a:cxn ang="0">
                      <a:pos x="81" y="74"/>
                    </a:cxn>
                    <a:cxn ang="0">
                      <a:pos x="81" y="74"/>
                    </a:cxn>
                    <a:cxn ang="0">
                      <a:pos x="98" y="58"/>
                    </a:cxn>
                    <a:cxn ang="0">
                      <a:pos x="98" y="16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16"/>
                    </a:cxn>
                    <a:cxn ang="0">
                      <a:pos x="65" y="58"/>
                    </a:cxn>
                    <a:cxn ang="0">
                      <a:pos x="81" y="74"/>
                    </a:cxn>
                    <a:cxn ang="0">
                      <a:pos x="234" y="74"/>
                    </a:cxn>
                    <a:cxn ang="0">
                      <a:pos x="234" y="74"/>
                    </a:cxn>
                    <a:cxn ang="0">
                      <a:pos x="251" y="58"/>
                    </a:cxn>
                    <a:cxn ang="0">
                      <a:pos x="251" y="16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8" y="16"/>
                    </a:cxn>
                    <a:cxn ang="0">
                      <a:pos x="218" y="58"/>
                    </a:cxn>
                    <a:cxn ang="0">
                      <a:pos x="234" y="74"/>
                    </a:cxn>
                  </a:cxnLst>
                  <a:rect l="0" t="0" r="r" b="b"/>
                  <a:pathLst>
                    <a:path w="315" h="293">
                      <a:moveTo>
                        <a:pt x="282" y="34"/>
                      </a:move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58"/>
                        <a:pt x="263" y="58"/>
                        <a:pt x="263" y="58"/>
                      </a:cubicBezTo>
                      <a:cubicBezTo>
                        <a:pt x="263" y="73"/>
                        <a:pt x="250" y="86"/>
                        <a:pt x="234" y="86"/>
                      </a:cubicBezTo>
                      <a:cubicBezTo>
                        <a:pt x="234" y="86"/>
                        <a:pt x="234" y="86"/>
                        <a:pt x="234" y="86"/>
                      </a:cubicBezTo>
                      <a:cubicBezTo>
                        <a:pt x="219" y="86"/>
                        <a:pt x="206" y="73"/>
                        <a:pt x="206" y="58"/>
                      </a:cubicBezTo>
                      <a:cubicBezTo>
                        <a:pt x="206" y="34"/>
                        <a:pt x="206" y="34"/>
                        <a:pt x="206" y="34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10" y="58"/>
                        <a:pt x="110" y="58"/>
                        <a:pt x="110" y="58"/>
                      </a:cubicBezTo>
                      <a:cubicBezTo>
                        <a:pt x="110" y="73"/>
                        <a:pt x="97" y="86"/>
                        <a:pt x="81" y="86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65" y="86"/>
                        <a:pt x="52" y="73"/>
                        <a:pt x="52" y="58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15" y="34"/>
                        <a:pt x="0" y="49"/>
                        <a:pt x="0" y="67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78"/>
                        <a:pt x="15" y="293"/>
                        <a:pt x="33" y="293"/>
                      </a:cubicBezTo>
                      <a:cubicBezTo>
                        <a:pt x="282" y="293"/>
                        <a:pt x="282" y="293"/>
                        <a:pt x="282" y="293"/>
                      </a:cubicBezTo>
                      <a:cubicBezTo>
                        <a:pt x="300" y="293"/>
                        <a:pt x="315" y="278"/>
                        <a:pt x="315" y="260"/>
                      </a:cubicBezTo>
                      <a:cubicBezTo>
                        <a:pt x="315" y="67"/>
                        <a:pt x="315" y="67"/>
                        <a:pt x="315" y="67"/>
                      </a:cubicBezTo>
                      <a:cubicBezTo>
                        <a:pt x="315" y="49"/>
                        <a:pt x="300" y="34"/>
                        <a:pt x="282" y="34"/>
                      </a:cubicBezTo>
                      <a:close/>
                      <a:moveTo>
                        <a:pt x="298" y="260"/>
                      </a:moveTo>
                      <a:cubicBezTo>
                        <a:pt x="298" y="268"/>
                        <a:pt x="291" y="275"/>
                        <a:pt x="282" y="275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5" y="275"/>
                        <a:pt x="18" y="268"/>
                        <a:pt x="18" y="260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298" y="116"/>
                        <a:pt x="298" y="116"/>
                        <a:pt x="298" y="116"/>
                      </a:cubicBezTo>
                      <a:lnTo>
                        <a:pt x="298" y="260"/>
                      </a:lnTo>
                      <a:close/>
                      <a:moveTo>
                        <a:pt x="81" y="74"/>
                      </a:move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90" y="74"/>
                        <a:pt x="98" y="67"/>
                        <a:pt x="98" y="58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8" y="7"/>
                        <a:pt x="90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5" y="7"/>
                        <a:pt x="65" y="16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67"/>
                        <a:pt x="72" y="74"/>
                        <a:pt x="81" y="74"/>
                      </a:cubicBezTo>
                      <a:close/>
                      <a:moveTo>
                        <a:pt x="234" y="74"/>
                      </a:move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44" y="74"/>
                        <a:pt x="251" y="67"/>
                        <a:pt x="251" y="58"/>
                      </a:cubicBezTo>
                      <a:cubicBezTo>
                        <a:pt x="251" y="16"/>
                        <a:pt x="251" y="16"/>
                        <a:pt x="251" y="16"/>
                      </a:cubicBezTo>
                      <a:cubicBezTo>
                        <a:pt x="251" y="7"/>
                        <a:pt x="244" y="0"/>
                        <a:pt x="234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25" y="0"/>
                        <a:pt x="218" y="7"/>
                        <a:pt x="218" y="16"/>
                      </a:cubicBezTo>
                      <a:cubicBezTo>
                        <a:pt x="218" y="58"/>
                        <a:pt x="218" y="58"/>
                        <a:pt x="218" y="58"/>
                      </a:cubicBezTo>
                      <a:cubicBezTo>
                        <a:pt x="218" y="67"/>
                        <a:pt x="225" y="74"/>
                        <a:pt x="234" y="74"/>
                      </a:cubicBezTo>
                      <a:close/>
                    </a:path>
                  </a:pathLst>
                </a:custGeom>
                <a:solidFill>
                  <a:srgbClr val="B1DB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600"/>
                </a:p>
              </p:txBody>
            </p:sp>
          </p:grp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1CB5C9A-18B8-2A41-9BE1-632D5E99D8D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03934" y="1112557"/>
                <a:ext cx="360536" cy="494310"/>
              </a:xfrm>
              <a:custGeom>
                <a:avLst/>
                <a:gdLst/>
                <a:ahLst/>
                <a:cxnLst>
                  <a:cxn ang="0">
                    <a:pos x="282" y="34"/>
                  </a:cxn>
                  <a:cxn ang="0">
                    <a:pos x="263" y="34"/>
                  </a:cxn>
                  <a:cxn ang="0">
                    <a:pos x="263" y="58"/>
                  </a:cxn>
                  <a:cxn ang="0">
                    <a:pos x="234" y="86"/>
                  </a:cxn>
                  <a:cxn ang="0">
                    <a:pos x="234" y="86"/>
                  </a:cxn>
                  <a:cxn ang="0">
                    <a:pos x="206" y="58"/>
                  </a:cxn>
                  <a:cxn ang="0">
                    <a:pos x="206" y="34"/>
                  </a:cxn>
                  <a:cxn ang="0">
                    <a:pos x="110" y="34"/>
                  </a:cxn>
                  <a:cxn ang="0">
                    <a:pos x="110" y="58"/>
                  </a:cxn>
                  <a:cxn ang="0">
                    <a:pos x="81" y="86"/>
                  </a:cxn>
                  <a:cxn ang="0">
                    <a:pos x="81" y="86"/>
                  </a:cxn>
                  <a:cxn ang="0">
                    <a:pos x="52" y="58"/>
                  </a:cxn>
                  <a:cxn ang="0">
                    <a:pos x="52" y="34"/>
                  </a:cxn>
                  <a:cxn ang="0">
                    <a:pos x="33" y="34"/>
                  </a:cxn>
                  <a:cxn ang="0">
                    <a:pos x="0" y="67"/>
                  </a:cxn>
                  <a:cxn ang="0">
                    <a:pos x="0" y="260"/>
                  </a:cxn>
                  <a:cxn ang="0">
                    <a:pos x="33" y="293"/>
                  </a:cxn>
                  <a:cxn ang="0">
                    <a:pos x="282" y="293"/>
                  </a:cxn>
                  <a:cxn ang="0">
                    <a:pos x="315" y="260"/>
                  </a:cxn>
                  <a:cxn ang="0">
                    <a:pos x="315" y="67"/>
                  </a:cxn>
                  <a:cxn ang="0">
                    <a:pos x="282" y="34"/>
                  </a:cxn>
                  <a:cxn ang="0">
                    <a:pos x="298" y="260"/>
                  </a:cxn>
                  <a:cxn ang="0">
                    <a:pos x="282" y="275"/>
                  </a:cxn>
                  <a:cxn ang="0">
                    <a:pos x="33" y="275"/>
                  </a:cxn>
                  <a:cxn ang="0">
                    <a:pos x="18" y="260"/>
                  </a:cxn>
                  <a:cxn ang="0">
                    <a:pos x="18" y="116"/>
                  </a:cxn>
                  <a:cxn ang="0">
                    <a:pos x="298" y="116"/>
                  </a:cxn>
                  <a:cxn ang="0">
                    <a:pos x="298" y="260"/>
                  </a:cxn>
                  <a:cxn ang="0">
                    <a:pos x="81" y="74"/>
                  </a:cxn>
                  <a:cxn ang="0">
                    <a:pos x="81" y="74"/>
                  </a:cxn>
                  <a:cxn ang="0">
                    <a:pos x="98" y="58"/>
                  </a:cxn>
                  <a:cxn ang="0">
                    <a:pos x="98" y="16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5" y="16"/>
                  </a:cxn>
                  <a:cxn ang="0">
                    <a:pos x="65" y="58"/>
                  </a:cxn>
                  <a:cxn ang="0">
                    <a:pos x="81" y="74"/>
                  </a:cxn>
                  <a:cxn ang="0">
                    <a:pos x="234" y="74"/>
                  </a:cxn>
                  <a:cxn ang="0">
                    <a:pos x="234" y="74"/>
                  </a:cxn>
                  <a:cxn ang="0">
                    <a:pos x="251" y="58"/>
                  </a:cxn>
                  <a:cxn ang="0">
                    <a:pos x="251" y="16"/>
                  </a:cxn>
                  <a:cxn ang="0">
                    <a:pos x="234" y="0"/>
                  </a:cxn>
                  <a:cxn ang="0">
                    <a:pos x="234" y="0"/>
                  </a:cxn>
                  <a:cxn ang="0">
                    <a:pos x="218" y="16"/>
                  </a:cxn>
                  <a:cxn ang="0">
                    <a:pos x="218" y="58"/>
                  </a:cxn>
                  <a:cxn ang="0">
                    <a:pos x="234" y="74"/>
                  </a:cxn>
                </a:cxnLst>
                <a:rect l="0" t="0" r="r" b="b"/>
                <a:pathLst>
                  <a:path w="315" h="293">
                    <a:moveTo>
                      <a:pt x="282" y="34"/>
                    </a:move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58"/>
                      <a:pt x="263" y="58"/>
                      <a:pt x="263" y="58"/>
                    </a:cubicBezTo>
                    <a:cubicBezTo>
                      <a:pt x="263" y="73"/>
                      <a:pt x="250" y="86"/>
                      <a:pt x="234" y="86"/>
                    </a:cubicBezTo>
                    <a:cubicBezTo>
                      <a:pt x="234" y="86"/>
                      <a:pt x="234" y="86"/>
                      <a:pt x="234" y="86"/>
                    </a:cubicBezTo>
                    <a:cubicBezTo>
                      <a:pt x="219" y="86"/>
                      <a:pt x="206" y="73"/>
                      <a:pt x="206" y="58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73"/>
                      <a:pt x="97" y="86"/>
                      <a:pt x="81" y="8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65" y="86"/>
                      <a:pt x="52" y="73"/>
                      <a:pt x="52" y="58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5" y="34"/>
                      <a:pt x="0" y="49"/>
                      <a:pt x="0" y="67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8"/>
                      <a:pt x="15" y="293"/>
                      <a:pt x="33" y="293"/>
                    </a:cubicBezTo>
                    <a:cubicBezTo>
                      <a:pt x="282" y="293"/>
                      <a:pt x="282" y="293"/>
                      <a:pt x="282" y="293"/>
                    </a:cubicBezTo>
                    <a:cubicBezTo>
                      <a:pt x="300" y="293"/>
                      <a:pt x="315" y="278"/>
                      <a:pt x="315" y="260"/>
                    </a:cubicBezTo>
                    <a:cubicBezTo>
                      <a:pt x="315" y="67"/>
                      <a:pt x="315" y="67"/>
                      <a:pt x="315" y="67"/>
                    </a:cubicBezTo>
                    <a:cubicBezTo>
                      <a:pt x="315" y="49"/>
                      <a:pt x="300" y="34"/>
                      <a:pt x="282" y="34"/>
                    </a:cubicBezTo>
                    <a:close/>
                    <a:moveTo>
                      <a:pt x="298" y="260"/>
                    </a:moveTo>
                    <a:cubicBezTo>
                      <a:pt x="298" y="268"/>
                      <a:pt x="291" y="275"/>
                      <a:pt x="282" y="275"/>
                    </a:cubicBezTo>
                    <a:cubicBezTo>
                      <a:pt x="33" y="275"/>
                      <a:pt x="33" y="275"/>
                      <a:pt x="33" y="275"/>
                    </a:cubicBezTo>
                    <a:cubicBezTo>
                      <a:pt x="25" y="275"/>
                      <a:pt x="18" y="268"/>
                      <a:pt x="18" y="260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298" y="116"/>
                      <a:pt x="298" y="116"/>
                      <a:pt x="298" y="116"/>
                    </a:cubicBezTo>
                    <a:lnTo>
                      <a:pt x="298" y="260"/>
                    </a:lnTo>
                    <a:close/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90" y="74"/>
                      <a:pt x="98" y="67"/>
                      <a:pt x="98" y="58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7"/>
                      <a:pt x="90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2" y="0"/>
                      <a:pt x="65" y="7"/>
                      <a:pt x="65" y="16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67"/>
                      <a:pt x="72" y="74"/>
                      <a:pt x="81" y="74"/>
                    </a:cubicBezTo>
                    <a:close/>
                    <a:moveTo>
                      <a:pt x="234" y="74"/>
                    </a:moveTo>
                    <a:cubicBezTo>
                      <a:pt x="234" y="74"/>
                      <a:pt x="234" y="74"/>
                      <a:pt x="234" y="74"/>
                    </a:cubicBezTo>
                    <a:cubicBezTo>
                      <a:pt x="244" y="74"/>
                      <a:pt x="251" y="67"/>
                      <a:pt x="251" y="58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7"/>
                      <a:pt x="244" y="0"/>
                      <a:pt x="234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25" y="0"/>
                      <a:pt x="218" y="7"/>
                      <a:pt x="218" y="16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8" y="67"/>
                      <a:pt x="225" y="74"/>
                      <a:pt x="234" y="74"/>
                    </a:cubicBezTo>
                    <a:close/>
                  </a:path>
                </a:pathLst>
              </a:custGeom>
              <a:solidFill>
                <a:srgbClr val="B1DB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6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46BBCA-B724-4042-9AD1-D59CF41121DB}"/>
                </a:ext>
              </a:extLst>
            </p:cNvPr>
            <p:cNvGrpSpPr/>
            <p:nvPr/>
          </p:nvGrpSpPr>
          <p:grpSpPr>
            <a:xfrm>
              <a:off x="8061347" y="1301223"/>
              <a:ext cx="645709" cy="742159"/>
              <a:chOff x="8061347" y="1301223"/>
              <a:chExt cx="645709" cy="742159"/>
            </a:xfrm>
          </p:grpSpPr>
          <p:sp>
            <p:nvSpPr>
              <p:cNvPr id="52" name="TextBox 28">
                <a:extLst>
                  <a:ext uri="{FF2B5EF4-FFF2-40B4-BE49-F238E27FC236}">
                    <a16:creationId xmlns:a16="http://schemas.microsoft.com/office/drawing/2014/main" id="{8D3105D8-2351-0248-A42C-EA15C5A4E3D5}"/>
                  </a:ext>
                </a:extLst>
              </p:cNvPr>
              <p:cNvSpPr txBox="1"/>
              <p:nvPr/>
            </p:nvSpPr>
            <p:spPr>
              <a:xfrm>
                <a:off x="8061347" y="1581717"/>
                <a:ext cx="645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600" dirty="0">
                    <a:latin typeface="Corbel" charset="0"/>
                    <a:ea typeface="Corbel" charset="0"/>
                    <a:cs typeface="Corbel" charset="0"/>
                  </a:rPr>
                  <a:t>May’s Deal Defeated in Commons Vote </a:t>
                </a:r>
              </a:p>
            </p:txBody>
          </p:sp>
          <p:sp>
            <p:nvSpPr>
              <p:cNvPr id="53" name="TextBox 97">
                <a:extLst>
                  <a:ext uri="{FF2B5EF4-FFF2-40B4-BE49-F238E27FC236}">
                    <a16:creationId xmlns:a16="http://schemas.microsoft.com/office/drawing/2014/main" id="{2E21DC39-F6DB-124D-A687-890B378AE6A2}"/>
                  </a:ext>
                </a:extLst>
              </p:cNvPr>
              <p:cNvSpPr txBox="1"/>
              <p:nvPr/>
            </p:nvSpPr>
            <p:spPr>
              <a:xfrm>
                <a:off x="8219862" y="1301223"/>
                <a:ext cx="30215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15</a:t>
                </a:r>
                <a:r>
                  <a:rPr lang="en-GB" sz="500" b="1" baseline="30000" dirty="0">
                    <a:latin typeface="Corbel" charset="0"/>
                    <a:ea typeface="Corbel" charset="0"/>
                    <a:cs typeface="Corbel" charset="0"/>
                  </a:rPr>
                  <a:t>th</a:t>
                </a:r>
                <a:r>
                  <a:rPr lang="en-GB" sz="500" b="1" dirty="0">
                    <a:latin typeface="Corbel" charset="0"/>
                    <a:ea typeface="Corbel" charset="0"/>
                    <a:cs typeface="Corbel" charset="0"/>
                  </a:rPr>
                  <a:t> Jan</a:t>
                </a:r>
                <a:endParaRPr lang="en-GB" sz="400" b="1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2447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ark Research Palette">
      <a:dk1>
        <a:srgbClr val="000000"/>
      </a:dk1>
      <a:lt1>
        <a:srgbClr val="FFFFFF"/>
      </a:lt1>
      <a:dk2>
        <a:srgbClr val="262626"/>
      </a:dk2>
      <a:lt2>
        <a:srgbClr val="808080"/>
      </a:lt2>
      <a:accent1>
        <a:srgbClr val="EA0000"/>
      </a:accent1>
      <a:accent2>
        <a:srgbClr val="4C6600"/>
      </a:accent2>
      <a:accent3>
        <a:srgbClr val="99CC00"/>
      </a:accent3>
      <a:accent4>
        <a:srgbClr val="000000"/>
      </a:accent4>
      <a:accent5>
        <a:srgbClr val="212167"/>
      </a:accent5>
      <a:accent6>
        <a:srgbClr val="9C9CDE"/>
      </a:accent6>
      <a:hlink>
        <a:srgbClr val="FFC000"/>
      </a:hlink>
      <a:folHlink>
        <a:srgbClr val="FF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solidFill>
          <a:schemeClr val="bg2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3AAAA"/>
        </a:accent5>
        <a:accent6>
          <a:srgbClr val="2D2D8A"/>
        </a:accent6>
        <a:hlink>
          <a:srgbClr val="D6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ia Outreach 2015 12 02" id="{3215FF9C-D1AD-0348-8214-C1CB6A54AF4D}" vid="{96FBB71A-F9C7-2740-9297-D7AB670AA2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ark Research Palette">
    <a:dk1>
      <a:srgbClr val="000000"/>
    </a:dk1>
    <a:lt1>
      <a:srgbClr val="FFFFFF"/>
    </a:lt1>
    <a:dk2>
      <a:srgbClr val="262626"/>
    </a:dk2>
    <a:lt2>
      <a:srgbClr val="808080"/>
    </a:lt2>
    <a:accent1>
      <a:srgbClr val="EA0000"/>
    </a:accent1>
    <a:accent2>
      <a:srgbClr val="4C6600"/>
    </a:accent2>
    <a:accent3>
      <a:srgbClr val="99CC00"/>
    </a:accent3>
    <a:accent4>
      <a:srgbClr val="000000"/>
    </a:accent4>
    <a:accent5>
      <a:srgbClr val="212167"/>
    </a:accent5>
    <a:accent6>
      <a:srgbClr val="9C9CDE"/>
    </a:accent6>
    <a:hlink>
      <a:srgbClr val="FFC000"/>
    </a:hlink>
    <a:folHlink>
      <a:srgbClr val="FF6600"/>
    </a:folHlink>
  </a:clrScheme>
  <a:fontScheme name="Default Design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 Template</Template>
  <TotalTime>4165</TotalTime>
  <Words>676</Words>
  <Application>Microsoft Macintosh PowerPoint</Application>
  <PresentationFormat>On-screen Show (4:3)</PresentationFormat>
  <Paragraphs>245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Corbel Regular</vt:lpstr>
      <vt:lpstr>Default Design</vt:lpstr>
      <vt:lpstr>PowerPoint Presentation</vt:lpstr>
      <vt:lpstr>Methodology </vt:lpstr>
      <vt:lpstr>Approval of BREXIT Negotiations</vt:lpstr>
      <vt:lpstr>Confident PM will get/has got the right deal</vt:lpstr>
      <vt:lpstr>Britain will be economically better off post Brexit</vt:lpstr>
      <vt:lpstr>Post Brexit, I think I personally will be financially better off</vt:lpstr>
      <vt:lpstr>Controlling Immigration more important than Access to Free Trade?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Carden</dc:creator>
  <cp:lastModifiedBy>Rebecca Sims-Robinson</cp:lastModifiedBy>
  <cp:revision>185</cp:revision>
  <cp:lastPrinted>2018-10-08T13:31:53Z</cp:lastPrinted>
  <dcterms:created xsi:type="dcterms:W3CDTF">2016-06-13T10:14:38Z</dcterms:created>
  <dcterms:modified xsi:type="dcterms:W3CDTF">2019-02-05T12:42:59Z</dcterms:modified>
</cp:coreProperties>
</file>